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71" r:id="rId2"/>
    <p:sldId id="405" r:id="rId3"/>
    <p:sldId id="406" r:id="rId4"/>
    <p:sldId id="407" r:id="rId5"/>
    <p:sldId id="408" r:id="rId6"/>
    <p:sldId id="375" r:id="rId7"/>
    <p:sldId id="330" r:id="rId8"/>
    <p:sldId id="380" r:id="rId9"/>
    <p:sldId id="382" r:id="rId10"/>
    <p:sldId id="274" r:id="rId11"/>
    <p:sldId id="286" r:id="rId12"/>
    <p:sldId id="287" r:id="rId13"/>
    <p:sldId id="383" r:id="rId14"/>
    <p:sldId id="289" r:id="rId15"/>
    <p:sldId id="292" r:id="rId16"/>
    <p:sldId id="393" r:id="rId17"/>
    <p:sldId id="392" r:id="rId18"/>
    <p:sldId id="369" r:id="rId19"/>
    <p:sldId id="387" r:id="rId20"/>
    <p:sldId id="385" r:id="rId21"/>
    <p:sldId id="388" r:id="rId22"/>
    <p:sldId id="389" r:id="rId23"/>
    <p:sldId id="390" r:id="rId24"/>
    <p:sldId id="372" r:id="rId25"/>
    <p:sldId id="395" r:id="rId26"/>
    <p:sldId id="396" r:id="rId27"/>
    <p:sldId id="293" r:id="rId28"/>
    <p:sldId id="311" r:id="rId29"/>
    <p:sldId id="313" r:id="rId30"/>
    <p:sldId id="294" r:id="rId31"/>
    <p:sldId id="397" r:id="rId32"/>
    <p:sldId id="398" r:id="rId33"/>
    <p:sldId id="308" r:id="rId34"/>
    <p:sldId id="314" r:id="rId35"/>
    <p:sldId id="300" r:id="rId36"/>
    <p:sldId id="399" r:id="rId37"/>
    <p:sldId id="400" r:id="rId38"/>
    <p:sldId id="401" r:id="rId39"/>
    <p:sldId id="363" r:id="rId40"/>
    <p:sldId id="40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67" autoAdjust="0"/>
    <p:restoredTop sz="94510" autoAdjust="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the interaction predictor you can use a:b,</a:t>
            </a:r>
            <a:r>
              <a:rPr lang="zh-CN" altLang="en-US" dirty="0"/>
              <a:t> </a:t>
            </a:r>
            <a:r>
              <a:rPr lang="en-US" altLang="zh-CN" dirty="0"/>
              <a:t>colon</a:t>
            </a:r>
            <a:r>
              <a:rPr lang="zh-CN" altLang="en-US" dirty="0"/>
              <a:t> </a:t>
            </a:r>
            <a:r>
              <a:rPr lang="en-US" altLang="zh-CN" dirty="0"/>
              <a:t>symbol,</a:t>
            </a:r>
            <a:r>
              <a:rPr lang="zh-CN" altLang="en-US" dirty="0"/>
              <a:t> </a:t>
            </a:r>
            <a:r>
              <a:rPr lang="en-US" altLang="zh-CN" dirty="0"/>
              <a:t>Or</a:t>
            </a:r>
            <a:r>
              <a:rPr lang="zh-CN" altLang="en-US" dirty="0"/>
              <a:t> </a:t>
            </a:r>
            <a:r>
              <a:rPr lang="en-US" altLang="zh-CN" dirty="0"/>
              <a:t>the star symbol or the </a:t>
            </a:r>
            <a:r>
              <a:rPr lang="en-US" b="0" i="0" dirty="0">
                <a:solidFill>
                  <a:srgbClr val="BDC1C6"/>
                </a:solidFill>
                <a:effectLst/>
                <a:latin typeface="arial" panose="020B0604020202020204" pitchFamily="34" charset="0"/>
              </a:rPr>
              <a:t>a plus b whole square</a:t>
            </a:r>
            <a:r>
              <a:rPr lang="en-US" altLang="zh-CN" dirty="0"/>
              <a:t>. These three different formular gives you exactly the same results. You can play a bit at you end. But I posted results from R to prove what I said is true.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13</a:t>
            </a:fld>
            <a:endParaRPr lang="en-US"/>
          </a:p>
        </p:txBody>
      </p:sp>
    </p:spTree>
    <p:extLst>
      <p:ext uri="{BB962C8B-B14F-4D97-AF65-F5344CB8AC3E}">
        <p14:creationId xmlns:p14="http://schemas.microsoft.com/office/powerpoint/2010/main" val="2548094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another slide to show you why </a:t>
            </a:r>
            <a:r>
              <a:rPr lang="en-US" dirty="0">
                <a:latin typeface="LMRoman10-Regular"/>
              </a:rPr>
              <a:t>I</a:t>
            </a:r>
            <a:r>
              <a:rPr lang="en-US" sz="1200" b="0" i="0" u="none" strike="noStrike" baseline="0" dirty="0">
                <a:latin typeface="LMRoman10-Regular"/>
              </a:rPr>
              <a:t>nfluence of the independent variable X1 on the dependent variable Y is not consistent across X2 values</a:t>
            </a:r>
            <a:r>
              <a:rPr lang="en-US" dirty="0">
                <a:latin typeface="LMRoman10-Regular"/>
              </a:rPr>
              <a:t>! We can rewrite the interaction model in another formula. In this way, we can tell that the coefficient of X1 become beta1 + beta3 *X2. </a:t>
            </a:r>
            <a:endParaRPr lang="en-US" dirty="0"/>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14</a:t>
            </a:fld>
            <a:endParaRPr lang="en-US"/>
          </a:p>
        </p:txBody>
      </p:sp>
    </p:spTree>
    <p:extLst>
      <p:ext uri="{BB962C8B-B14F-4D97-AF65-F5344CB8AC3E}">
        <p14:creationId xmlns:p14="http://schemas.microsoft.com/office/powerpoint/2010/main" val="3901420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advertising data, from lecture 1, we concluded that newspaper is not essential and can be excluded from the model. So the optimal model we get from last lecture is sale ~ tv + radio. </a:t>
            </a:r>
          </a:p>
          <a:p>
            <a:r>
              <a:rPr lang="en-US" dirty="0"/>
              <a:t>Now how about adding an interaction term </a:t>
            </a:r>
          </a:p>
        </p:txBody>
      </p:sp>
      <p:sp>
        <p:nvSpPr>
          <p:cNvPr id="4" name="Slide Number Placeholder 3"/>
          <p:cNvSpPr>
            <a:spLocks noGrp="1"/>
          </p:cNvSpPr>
          <p:nvPr>
            <p:ph type="sldNum" sz="quarter" idx="5"/>
          </p:nvPr>
        </p:nvSpPr>
        <p:spPr/>
        <p:txBody>
          <a:bodyPr/>
          <a:lstStyle/>
          <a:p>
            <a:fld id="{83C3454D-ED1A-4BF6-9A01-68A0589CF3DE}" type="slidenum">
              <a:rPr lang="en-US" smtClean="0"/>
              <a:t>15</a:t>
            </a:fld>
            <a:endParaRPr lang="en-US"/>
          </a:p>
        </p:txBody>
      </p:sp>
    </p:spTree>
    <p:extLst>
      <p:ext uri="{BB962C8B-B14F-4D97-AF65-F5344CB8AC3E}">
        <p14:creationId xmlns:p14="http://schemas.microsoft.com/office/powerpoint/2010/main" val="1874645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 you the results of a new statistical model with interaction term between tv and radio. </a:t>
            </a:r>
          </a:p>
        </p:txBody>
      </p:sp>
      <p:sp>
        <p:nvSpPr>
          <p:cNvPr id="4" name="Slide Number Placeholder 3"/>
          <p:cNvSpPr>
            <a:spLocks noGrp="1"/>
          </p:cNvSpPr>
          <p:nvPr>
            <p:ph type="sldNum" sz="quarter" idx="5"/>
          </p:nvPr>
        </p:nvSpPr>
        <p:spPr/>
        <p:txBody>
          <a:bodyPr/>
          <a:lstStyle/>
          <a:p>
            <a:fld id="{83C3454D-ED1A-4BF6-9A01-68A0589CF3DE}" type="slidenum">
              <a:rPr lang="en-US" smtClean="0"/>
              <a:t>16</a:t>
            </a:fld>
            <a:endParaRPr lang="en-US"/>
          </a:p>
        </p:txBody>
      </p:sp>
    </p:spTree>
    <p:extLst>
      <p:ext uri="{BB962C8B-B14F-4D97-AF65-F5344CB8AC3E}">
        <p14:creationId xmlns:p14="http://schemas.microsoft.com/office/powerpoint/2010/main" val="3256341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some hand-on activities and experiment with the concept "interaction."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Following on our previous problem of giving the asking price for a new listed condominium, we are now asking ….</a:t>
            </a:r>
          </a:p>
          <a:p>
            <a:endParaRPr lang="en-US" dirty="0"/>
          </a:p>
          <a:p>
            <a:endParaRPr lang="en-US" dirty="0"/>
          </a:p>
          <a:p>
            <a:r>
              <a:rPr lang="en-US" dirty="0"/>
              <a:t>Just for your information, we found that the bedroom does not play essential  role in affecting condominium and we decide to exclude it from our statistical model. So you can start with a model with three predictors, which are </a:t>
            </a:r>
            <a:r>
              <a:rPr lang="en-US" dirty="0" err="1"/>
              <a:t>livingarea</a:t>
            </a:r>
            <a:r>
              <a:rPr lang="en-US" dirty="0"/>
              <a:t>, floors and baths. </a:t>
            </a:r>
          </a:p>
        </p:txBody>
      </p:sp>
      <p:sp>
        <p:nvSpPr>
          <p:cNvPr id="4" name="Slide Number Placeholder 3"/>
          <p:cNvSpPr>
            <a:spLocks noGrp="1"/>
          </p:cNvSpPr>
          <p:nvPr>
            <p:ph type="sldNum" sz="quarter" idx="5"/>
          </p:nvPr>
        </p:nvSpPr>
        <p:spPr/>
        <p:txBody>
          <a:bodyPr/>
          <a:lstStyle/>
          <a:p>
            <a:fld id="{83C3454D-ED1A-4BF6-9A01-68A0589CF3DE}" type="slidenum">
              <a:rPr lang="en-US" smtClean="0"/>
              <a:t>18</a:t>
            </a:fld>
            <a:endParaRPr lang="en-US"/>
          </a:p>
        </p:txBody>
      </p:sp>
    </p:spTree>
    <p:extLst>
      <p:ext uri="{BB962C8B-B14F-4D97-AF65-F5344CB8AC3E}">
        <p14:creationId xmlns:p14="http://schemas.microsoft.com/office/powerpoint/2010/main" val="4151509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base model. </a:t>
            </a:r>
            <a:r>
              <a:rPr lang="en-US" dirty="0" err="1"/>
              <a:t>Listprice</a:t>
            </a:r>
            <a:r>
              <a:rPr lang="en-US" dirty="0"/>
              <a:t> ~ </a:t>
            </a:r>
            <a:r>
              <a:rPr lang="en-US" dirty="0" err="1"/>
              <a:t>livingarea</a:t>
            </a:r>
            <a:r>
              <a:rPr lang="en-US" dirty="0"/>
              <a:t> + floors+ baths. Then we three add interaction terms, </a:t>
            </a:r>
            <a:r>
              <a:rPr lang="en-US" dirty="0" err="1"/>
              <a:t>livingarea:floors</a:t>
            </a:r>
            <a:r>
              <a:rPr lang="en-US" dirty="0"/>
              <a:t> and ..</a:t>
            </a:r>
          </a:p>
          <a:p>
            <a:r>
              <a:rPr lang="en-US" dirty="0"/>
              <a:t>Summary of the this interaction model shows …</a:t>
            </a:r>
          </a:p>
          <a:p>
            <a:r>
              <a:rPr lang="en-US" dirty="0"/>
              <a:t>So, to conclude, …</a:t>
            </a:r>
          </a:p>
        </p:txBody>
      </p:sp>
      <p:sp>
        <p:nvSpPr>
          <p:cNvPr id="4" name="Slide Number Placeholder 3"/>
          <p:cNvSpPr>
            <a:spLocks noGrp="1"/>
          </p:cNvSpPr>
          <p:nvPr>
            <p:ph type="sldNum" sz="quarter" idx="5"/>
          </p:nvPr>
        </p:nvSpPr>
        <p:spPr/>
        <p:txBody>
          <a:bodyPr/>
          <a:lstStyle/>
          <a:p>
            <a:fld id="{83C3454D-ED1A-4BF6-9A01-68A0589CF3DE}" type="slidenum">
              <a:rPr lang="en-US" smtClean="0"/>
              <a:t>19</a:t>
            </a:fld>
            <a:endParaRPr lang="en-US"/>
          </a:p>
        </p:txBody>
      </p:sp>
    </p:spTree>
    <p:extLst>
      <p:ext uri="{BB962C8B-B14F-4D97-AF65-F5344CB8AC3E}">
        <p14:creationId xmlns:p14="http://schemas.microsoft.com/office/powerpoint/2010/main" val="2519865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to solve another problem now, this time, I hope you guys can take a bit of time to think about it, and I really encourage you to write down the R code by yourself. It helps to refresh your mind and understand questions. </a:t>
            </a:r>
          </a:p>
          <a:p>
            <a:endParaRPr lang="en-US" dirty="0"/>
          </a:p>
          <a:p>
            <a:r>
              <a:rPr lang="en-US" dirty="0"/>
              <a:t>Suppose we have data on last year’s sale, Y in 100 thousand dollars, as the response for 40 sales districts. You can find data in the sales.csv file. </a:t>
            </a:r>
          </a:p>
          <a:p>
            <a:endParaRPr lang="en-US" dirty="0"/>
          </a:p>
          <a:p>
            <a:r>
              <a:rPr lang="en-US" dirty="0"/>
              <a:t>Promotional expenditures: costs that are incurred in the process of marketing a product or service. The expenses may come from advertising and promotional activities. </a:t>
            </a:r>
          </a:p>
          <a:p>
            <a:endParaRPr lang="en-US" sz="1200" b="0" i="0" u="none" strike="noStrike" baseline="0" dirty="0">
              <a:latin typeface="LMRoman10-Regular"/>
            </a:endParaRPr>
          </a:p>
          <a:p>
            <a:r>
              <a:rPr lang="en-US" sz="1200" b="0" i="0" u="none" strike="noStrike" baseline="0" dirty="0">
                <a:latin typeface="LMRoman10-Regular"/>
              </a:rPr>
              <a:t>District potential: residents living in some districts prefer buying a certain kind of product and residents in other district prefer buying another kind of product. We can use numbers to document these differences. </a:t>
            </a:r>
          </a:p>
          <a:p>
            <a:endParaRPr lang="en-US" sz="1200" b="0" i="0" u="none" strike="noStrike" baseline="0" dirty="0">
              <a:latin typeface="LMRoman10-Regular"/>
            </a:endParaRPr>
          </a:p>
          <a:p>
            <a:r>
              <a:rPr lang="en-US" sz="1200" b="0" i="0" u="none" strike="noStrike" baseline="0" dirty="0">
                <a:latin typeface="LMRoman10-Regular"/>
              </a:rPr>
              <a:t>Our first question is asking you to find the best-fit additive model to ..</a:t>
            </a:r>
          </a:p>
          <a:p>
            <a:r>
              <a:rPr lang="en-US" sz="1200" b="0" i="0" u="none" strike="noStrike" baseline="0" dirty="0">
                <a:latin typeface="LMRoman10-Regular"/>
              </a:rPr>
              <a:t>The second question asks you to add interaction terms on top of the best additive model you have built.</a:t>
            </a:r>
          </a:p>
          <a:p>
            <a:r>
              <a:rPr lang="en-US" dirty="0"/>
              <a:t>Then please tell me which model you think is the better.</a:t>
            </a:r>
          </a:p>
          <a:p>
            <a:r>
              <a:rPr lang="en-US" dirty="0"/>
              <a:t>In the end, please …</a:t>
            </a:r>
          </a:p>
          <a:p>
            <a:endParaRPr lang="en-US" dirty="0"/>
          </a:p>
          <a:p>
            <a:r>
              <a:rPr lang="en-US" dirty="0"/>
              <a:t>I will give you about 5 minutes to think about it then I will show you my answers. </a:t>
            </a:r>
          </a:p>
        </p:txBody>
      </p:sp>
      <p:sp>
        <p:nvSpPr>
          <p:cNvPr id="4" name="Slide Number Placeholder 3"/>
          <p:cNvSpPr>
            <a:spLocks noGrp="1"/>
          </p:cNvSpPr>
          <p:nvPr>
            <p:ph type="sldNum" sz="quarter" idx="5"/>
          </p:nvPr>
        </p:nvSpPr>
        <p:spPr/>
        <p:txBody>
          <a:bodyPr/>
          <a:lstStyle/>
          <a:p>
            <a:fld id="{83C3454D-ED1A-4BF6-9A01-68A0589CF3DE}" type="slidenum">
              <a:rPr lang="en-US" smtClean="0"/>
              <a:t>20</a:t>
            </a:fld>
            <a:endParaRPr lang="en-US"/>
          </a:p>
        </p:txBody>
      </p:sp>
    </p:spTree>
    <p:extLst>
      <p:ext uri="{BB962C8B-B14F-4D97-AF65-F5344CB8AC3E}">
        <p14:creationId xmlns:p14="http://schemas.microsoft.com/office/powerpoint/2010/main" val="3731309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Time’s up.  Let’s see the answers together. </a:t>
            </a:r>
          </a:p>
          <a:p>
            <a:r>
              <a:rPr lang="en-US" dirty="0"/>
              <a:t>We start with a model with all predictors as we have no idea which predictor is useful and which is not. </a:t>
            </a:r>
          </a:p>
          <a:p>
            <a:r>
              <a:rPr lang="en-US" dirty="0"/>
              <a:t>Based on p value for coefficients for each predictor, we feel we can consider we can remove X1 as it has no star, which indicates its coefficient is not significantly different from 0. Then I build a second model without X1 and found that all coefficients for this model are significantly different from 0. </a:t>
            </a:r>
          </a:p>
          <a:p>
            <a:r>
              <a:rPr lang="en-US" dirty="0"/>
              <a:t>Additionally, I did a partial F-test. Partial F-test results indicate that we cannot distinguish coefficient of X1 from 0. Therefore we are safe to remove this predictor. </a:t>
            </a:r>
          </a:p>
          <a:p>
            <a:r>
              <a:rPr lang="en-US" dirty="0"/>
              <a:t>In a nutshell, The final additive model I built is y ~ x2 + x3. </a:t>
            </a:r>
          </a:p>
        </p:txBody>
      </p:sp>
      <p:sp>
        <p:nvSpPr>
          <p:cNvPr id="4" name="Slide Number Placeholder 3"/>
          <p:cNvSpPr>
            <a:spLocks noGrp="1"/>
          </p:cNvSpPr>
          <p:nvPr>
            <p:ph type="sldNum" sz="quarter" idx="5"/>
          </p:nvPr>
        </p:nvSpPr>
        <p:spPr/>
        <p:txBody>
          <a:bodyPr/>
          <a:lstStyle/>
          <a:p>
            <a:fld id="{83C3454D-ED1A-4BF6-9A01-68A0589CF3DE}" type="slidenum">
              <a:rPr lang="en-US" smtClean="0"/>
              <a:t>21</a:t>
            </a:fld>
            <a:endParaRPr lang="en-US"/>
          </a:p>
        </p:txBody>
      </p:sp>
    </p:spTree>
    <p:extLst>
      <p:ext uri="{BB962C8B-B14F-4D97-AF65-F5344CB8AC3E}">
        <p14:creationId xmlns:p14="http://schemas.microsoft.com/office/powerpoint/2010/main" val="1589969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now add interaction terms on top of the best additive model we just built. We found coefficients </a:t>
            </a:r>
            <a:r>
              <a:rPr lang="en-US" altLang="zh-CN" dirty="0"/>
              <a:t>of </a:t>
            </a:r>
            <a:r>
              <a:rPr lang="en-US" dirty="0"/>
              <a:t>X2, X2:X3 predictors have stars which means they distance far away from 0.  So is this model our final interaction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41414"/>
                </a:solidFill>
                <a:effectLst/>
                <a:latin typeface="Source Sans Pro" panose="020B0503030403020204" pitchFamily="34" charset="0"/>
              </a:rPr>
              <a:t>Although we exclude X1, it does not hurt if we check the whether X1 has an interaction with X2 or X3. For the sake of completeness, we built an interaction model including X1 and checked all its coefficients. Strikingly, we found the coefficient of interaction predictor X1, X3 is significant. </a:t>
            </a:r>
          </a:p>
          <a:p>
            <a:endParaRPr lang="en-US" dirty="0"/>
          </a:p>
          <a:p>
            <a:r>
              <a:rPr lang="en-US" dirty="0"/>
              <a:t>Although …</a:t>
            </a:r>
          </a:p>
          <a:p>
            <a:r>
              <a:rPr lang="en-US" dirty="0"/>
              <a:t>So please forget the additive model we learn in the lecture 1 as it does not include interaction terms. Now, … is our baseline. </a:t>
            </a:r>
          </a:p>
          <a:p>
            <a:endParaRPr lang="en-US" dirty="0"/>
          </a:p>
          <a:p>
            <a:r>
              <a:rPr lang="en-US" dirty="0"/>
              <a:t>At last we refine the model a bit … </a:t>
            </a:r>
          </a:p>
          <a:p>
            <a:endParaRPr lang="en-US" dirty="0"/>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22</a:t>
            </a:fld>
            <a:endParaRPr lang="en-US"/>
          </a:p>
        </p:txBody>
      </p:sp>
    </p:spTree>
    <p:extLst>
      <p:ext uri="{BB962C8B-B14F-4D97-AF65-F5344CB8AC3E}">
        <p14:creationId xmlns:p14="http://schemas.microsoft.com/office/powerpoint/2010/main" val="18993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for building the statistical model with interaction terms. Now let’s do some interpretations.  </a:t>
            </a:r>
          </a:p>
        </p:txBody>
      </p:sp>
      <p:sp>
        <p:nvSpPr>
          <p:cNvPr id="4" name="Slide Number Placeholder 3"/>
          <p:cNvSpPr>
            <a:spLocks noGrp="1"/>
          </p:cNvSpPr>
          <p:nvPr>
            <p:ph type="sldNum" sz="quarter" idx="5"/>
          </p:nvPr>
        </p:nvSpPr>
        <p:spPr/>
        <p:txBody>
          <a:bodyPr/>
          <a:lstStyle/>
          <a:p>
            <a:fld id="{83C3454D-ED1A-4BF6-9A01-68A0589CF3DE}" type="slidenum">
              <a:rPr lang="en-US" smtClean="0"/>
              <a:t>23</a:t>
            </a:fld>
            <a:endParaRPr lang="en-US"/>
          </a:p>
        </p:txBody>
      </p:sp>
    </p:spTree>
    <p:extLst>
      <p:ext uri="{BB962C8B-B14F-4D97-AF65-F5344CB8AC3E}">
        <p14:creationId xmlns:p14="http://schemas.microsoft.com/office/powerpoint/2010/main" val="177243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lecture does not frighten you. I hope you can still bare with my English with accents for the rest of courses.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I ask some of your feedbacks for yesterday’s courses? You know these courses won’t be graded and all we ask is to attend six lectures to get the certificate. However, there must be something more than certificate you want to get from this course. I hope that I can really help you understand some basics of statistical modelling. I am not sure what’s your exceptions from this course. </a:t>
            </a:r>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sheet gear a bit. In previous cases, you have continuous or so-called quantitative variables. But in real life, we have qualitative/categorical variables. Here is a table which gives some ideas about categorical and quantitative variables. </a:t>
            </a:r>
          </a:p>
          <a:p>
            <a:endParaRPr lang="en-US" dirty="0"/>
          </a:p>
          <a:p>
            <a:r>
              <a:rPr lang="en-US" dirty="0"/>
              <a:t>Nominal variables: is a categorical variable with two or more categories but no inherent order or rank.</a:t>
            </a:r>
          </a:p>
          <a:p>
            <a:r>
              <a:rPr lang="en-US" dirty="0"/>
              <a:t>Ordinal variables: have an inherent or natural order. </a:t>
            </a:r>
          </a:p>
          <a:p>
            <a:endParaRPr lang="en-US" dirty="0"/>
          </a:p>
          <a:p>
            <a:pPr algn="l" fontAlgn="base">
              <a:buFont typeface="Arial" panose="020B0604020202020204" pitchFamily="34" charset="0"/>
              <a:buChar char="•"/>
            </a:pPr>
            <a:r>
              <a:rPr lang="en-US" b="0" i="0" dirty="0">
                <a:solidFill>
                  <a:srgbClr val="000000"/>
                </a:solidFill>
                <a:effectLst/>
                <a:latin typeface="Helvetica" panose="020B0604020202020204" pitchFamily="34" charset="0"/>
              </a:rPr>
              <a:t>Marital status (“married”, “single”, “divorced”)</a:t>
            </a:r>
            <a:endParaRPr lang="en-US" b="0" i="0" dirty="0">
              <a:solidFill>
                <a:srgbClr val="3D3D3D"/>
              </a:solidFill>
              <a:effectLst/>
              <a:latin typeface="inherit"/>
            </a:endParaRPr>
          </a:p>
          <a:p>
            <a:pPr algn="l" fontAlgn="base">
              <a:buFont typeface="Arial" panose="020B0604020202020204" pitchFamily="34" charset="0"/>
              <a:buChar char="•"/>
            </a:pPr>
            <a:r>
              <a:rPr lang="en-US" b="0" i="0" dirty="0">
                <a:solidFill>
                  <a:srgbClr val="000000"/>
                </a:solidFill>
                <a:effectLst/>
                <a:latin typeface="Helvetica" panose="020B0604020202020204" pitchFamily="34" charset="0"/>
              </a:rPr>
              <a:t>Smoking status (“smoker”, “non-smoker”)</a:t>
            </a:r>
            <a:endParaRPr lang="en-US" b="0" i="0" dirty="0">
              <a:solidFill>
                <a:srgbClr val="3D3D3D"/>
              </a:solidFill>
              <a:effectLst/>
              <a:latin typeface="inherit"/>
            </a:endParaRPr>
          </a:p>
          <a:p>
            <a:pPr algn="l" fontAlgn="base">
              <a:buFont typeface="Arial" panose="020B0604020202020204" pitchFamily="34" charset="0"/>
              <a:buChar char="•"/>
            </a:pPr>
            <a:r>
              <a:rPr lang="en-US" b="0" i="0" dirty="0">
                <a:solidFill>
                  <a:srgbClr val="000000"/>
                </a:solidFill>
                <a:effectLst/>
                <a:latin typeface="Helvetica" panose="020B0604020202020204" pitchFamily="34" charset="0"/>
              </a:rPr>
              <a:t>Eye color (“blue”, “green”, “hazel”)</a:t>
            </a:r>
            <a:endParaRPr lang="en-US" b="0" i="0" dirty="0">
              <a:solidFill>
                <a:srgbClr val="3D3D3D"/>
              </a:solidFill>
              <a:effectLst/>
              <a:latin typeface="inherit"/>
            </a:endParaRPr>
          </a:p>
          <a:p>
            <a:pPr algn="l" fontAlgn="base">
              <a:buFont typeface="Arial" panose="020B0604020202020204" pitchFamily="34" charset="0"/>
              <a:buChar char="•"/>
            </a:pPr>
            <a:r>
              <a:rPr lang="en-US" b="0" i="0" dirty="0">
                <a:solidFill>
                  <a:srgbClr val="000000"/>
                </a:solidFill>
                <a:effectLst/>
                <a:latin typeface="Helvetica" panose="020B0604020202020204" pitchFamily="34" charset="0"/>
              </a:rPr>
              <a:t>Level of education (e.g. “high school”,  “Bachelor’s degree”, “Master’s degree”)</a:t>
            </a:r>
            <a:endParaRPr lang="en-US" b="0" i="0" dirty="0">
              <a:solidFill>
                <a:srgbClr val="3D3D3D"/>
              </a:solidFill>
              <a:effectLst/>
              <a:latin typeface="inheri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to involve them in statistical models? Coding them </a:t>
            </a: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25</a:t>
            </a:fld>
            <a:endParaRPr lang="en-US"/>
          </a:p>
        </p:txBody>
      </p:sp>
    </p:spTree>
    <p:extLst>
      <p:ext uri="{BB962C8B-B14F-4D97-AF65-F5344CB8AC3E}">
        <p14:creationId xmlns:p14="http://schemas.microsoft.com/office/powerpoint/2010/main" val="4075805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26</a:t>
            </a:fld>
            <a:endParaRPr lang="en-US"/>
          </a:p>
        </p:txBody>
      </p:sp>
    </p:spTree>
    <p:extLst>
      <p:ext uri="{BB962C8B-B14F-4D97-AF65-F5344CB8AC3E}">
        <p14:creationId xmlns:p14="http://schemas.microsoft.com/office/powerpoint/2010/main" val="3834509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hands-on example.  I am not sure if you still remember it or not, but when you apply for a credit card, they will ask you a bunch of questions such as age, yearly income, gender, education, marital status, etc. This information is used to predict your card limit. </a:t>
            </a:r>
          </a:p>
          <a:p>
            <a:r>
              <a:rPr lang="en-US" dirty="0"/>
              <a:t>So here we have credit data set records balance and … </a:t>
            </a:r>
          </a:p>
        </p:txBody>
      </p:sp>
      <p:sp>
        <p:nvSpPr>
          <p:cNvPr id="4" name="Slide Number Placeholder 3"/>
          <p:cNvSpPr>
            <a:spLocks noGrp="1"/>
          </p:cNvSpPr>
          <p:nvPr>
            <p:ph type="sldNum" sz="quarter" idx="5"/>
          </p:nvPr>
        </p:nvSpPr>
        <p:spPr/>
        <p:txBody>
          <a:bodyPr/>
          <a:lstStyle/>
          <a:p>
            <a:fld id="{83C3454D-ED1A-4BF6-9A01-68A0589CF3DE}" type="slidenum">
              <a:rPr lang="en-US" smtClean="0"/>
              <a:t>27</a:t>
            </a:fld>
            <a:endParaRPr lang="en-US"/>
          </a:p>
        </p:txBody>
      </p:sp>
    </p:spTree>
    <p:extLst>
      <p:ext uri="{BB962C8B-B14F-4D97-AF65-F5344CB8AC3E}">
        <p14:creationId xmlns:p14="http://schemas.microsoft.com/office/powerpoint/2010/main" val="1599980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dummy variables tables. </a:t>
            </a:r>
          </a:p>
        </p:txBody>
      </p:sp>
      <p:sp>
        <p:nvSpPr>
          <p:cNvPr id="4" name="Slide Number Placeholder 3"/>
          <p:cNvSpPr>
            <a:spLocks noGrp="1"/>
          </p:cNvSpPr>
          <p:nvPr>
            <p:ph type="sldNum" sz="quarter" idx="5"/>
          </p:nvPr>
        </p:nvSpPr>
        <p:spPr/>
        <p:txBody>
          <a:bodyPr/>
          <a:lstStyle/>
          <a:p>
            <a:fld id="{83C3454D-ED1A-4BF6-9A01-68A0589CF3DE}" type="slidenum">
              <a:rPr lang="en-US" smtClean="0"/>
              <a:t>28</a:t>
            </a:fld>
            <a:endParaRPr lang="en-US"/>
          </a:p>
        </p:txBody>
      </p:sp>
    </p:spTree>
    <p:extLst>
      <p:ext uri="{BB962C8B-B14F-4D97-AF65-F5344CB8AC3E}">
        <p14:creationId xmlns:p14="http://schemas.microsoft.com/office/powerpoint/2010/main" val="926714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code. The difference between left and right is on the right we use the factor function to make sure R interprets Gender variables as categorical variables. </a:t>
            </a:r>
          </a:p>
        </p:txBody>
      </p:sp>
      <p:sp>
        <p:nvSpPr>
          <p:cNvPr id="4" name="Slide Number Placeholder 3"/>
          <p:cNvSpPr>
            <a:spLocks noGrp="1"/>
          </p:cNvSpPr>
          <p:nvPr>
            <p:ph type="sldNum" sz="quarter" idx="5"/>
          </p:nvPr>
        </p:nvSpPr>
        <p:spPr/>
        <p:txBody>
          <a:bodyPr/>
          <a:lstStyle/>
          <a:p>
            <a:fld id="{83C3454D-ED1A-4BF6-9A01-68A0589CF3DE}" type="slidenum">
              <a:rPr lang="en-US" smtClean="0"/>
              <a:t>29</a:t>
            </a:fld>
            <a:endParaRPr lang="en-US"/>
          </a:p>
        </p:txBody>
      </p:sp>
    </p:spTree>
    <p:extLst>
      <p:ext uri="{BB962C8B-B14F-4D97-AF65-F5344CB8AC3E}">
        <p14:creationId xmlns:p14="http://schemas.microsoft.com/office/powerpoint/2010/main" val="1638876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comes the interpretations of coefficients. </a:t>
            </a:r>
          </a:p>
        </p:txBody>
      </p:sp>
      <p:sp>
        <p:nvSpPr>
          <p:cNvPr id="4" name="Slide Number Placeholder 3"/>
          <p:cNvSpPr>
            <a:spLocks noGrp="1"/>
          </p:cNvSpPr>
          <p:nvPr>
            <p:ph type="sldNum" sz="quarter" idx="5"/>
          </p:nvPr>
        </p:nvSpPr>
        <p:spPr/>
        <p:txBody>
          <a:bodyPr/>
          <a:lstStyle/>
          <a:p>
            <a:fld id="{83C3454D-ED1A-4BF6-9A01-68A0589CF3DE}" type="slidenum">
              <a:rPr lang="en-US" smtClean="0"/>
              <a:t>30</a:t>
            </a:fld>
            <a:endParaRPr lang="en-US"/>
          </a:p>
        </p:txBody>
      </p:sp>
    </p:spTree>
    <p:extLst>
      <p:ext uri="{BB962C8B-B14F-4D97-AF65-F5344CB8AC3E}">
        <p14:creationId xmlns:p14="http://schemas.microsoft.com/office/powerpoint/2010/main" val="1198850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know what dummy coding and how to convert categorical variables into dummy variables. Let's get some hands-on practice. </a:t>
            </a:r>
          </a:p>
          <a:p>
            <a:r>
              <a:rPr lang="en-US" dirty="0"/>
              <a:t>Let’s continue using credit card balance data. </a:t>
            </a:r>
          </a:p>
        </p:txBody>
      </p:sp>
      <p:sp>
        <p:nvSpPr>
          <p:cNvPr id="4" name="Slide Number Placeholder 3"/>
          <p:cNvSpPr>
            <a:spLocks noGrp="1"/>
          </p:cNvSpPr>
          <p:nvPr>
            <p:ph type="sldNum" sz="quarter" idx="5"/>
          </p:nvPr>
        </p:nvSpPr>
        <p:spPr/>
        <p:txBody>
          <a:bodyPr/>
          <a:lstStyle/>
          <a:p>
            <a:fld id="{83C3454D-ED1A-4BF6-9A01-68A0589CF3DE}" type="slidenum">
              <a:rPr lang="en-US" smtClean="0"/>
              <a:t>31</a:t>
            </a:fld>
            <a:endParaRPr lang="en-US"/>
          </a:p>
        </p:txBody>
      </p:sp>
    </p:spTree>
    <p:extLst>
      <p:ext uri="{BB962C8B-B14F-4D97-AF65-F5344CB8AC3E}">
        <p14:creationId xmlns:p14="http://schemas.microsoft.com/office/powerpoint/2010/main" val="849184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answers. </a:t>
            </a:r>
          </a:p>
        </p:txBody>
      </p:sp>
      <p:sp>
        <p:nvSpPr>
          <p:cNvPr id="4" name="Slide Number Placeholder 3"/>
          <p:cNvSpPr>
            <a:spLocks noGrp="1"/>
          </p:cNvSpPr>
          <p:nvPr>
            <p:ph type="sldNum" sz="quarter" idx="5"/>
          </p:nvPr>
        </p:nvSpPr>
        <p:spPr/>
        <p:txBody>
          <a:bodyPr/>
          <a:lstStyle/>
          <a:p>
            <a:fld id="{83C3454D-ED1A-4BF6-9A01-68A0589CF3DE}" type="slidenum">
              <a:rPr lang="en-US" smtClean="0"/>
              <a:t>32</a:t>
            </a:fld>
            <a:endParaRPr lang="en-US"/>
          </a:p>
        </p:txBody>
      </p:sp>
    </p:spTree>
    <p:extLst>
      <p:ext uri="{BB962C8B-B14F-4D97-AF65-F5344CB8AC3E}">
        <p14:creationId xmlns:p14="http://schemas.microsoft.com/office/powerpoint/2010/main" val="2668141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Roboto" panose="02000000000000000000" pitchFamily="2" charset="0"/>
              </a:rPr>
              <a:t>I hope we are Ok up to this point. Let’s know look at dummy coding for a categorical variables with three levels. In that case, we have to use two dummy variables.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33</a:t>
            </a:fld>
            <a:endParaRPr lang="en-US"/>
          </a:p>
        </p:txBody>
      </p:sp>
    </p:spTree>
    <p:extLst>
      <p:ext uri="{BB962C8B-B14F-4D97-AF65-F5344CB8AC3E}">
        <p14:creationId xmlns:p14="http://schemas.microsoft.com/office/powerpoint/2010/main" val="3128366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we load the salary.csv into R working space. We use head function to check first lines of this dataset. We then build our model. </a:t>
            </a:r>
          </a:p>
        </p:txBody>
      </p:sp>
      <p:sp>
        <p:nvSpPr>
          <p:cNvPr id="4" name="Slide Number Placeholder 3"/>
          <p:cNvSpPr>
            <a:spLocks noGrp="1"/>
          </p:cNvSpPr>
          <p:nvPr>
            <p:ph type="sldNum" sz="quarter" idx="5"/>
          </p:nvPr>
        </p:nvSpPr>
        <p:spPr/>
        <p:txBody>
          <a:bodyPr/>
          <a:lstStyle/>
          <a:p>
            <a:fld id="{83C3454D-ED1A-4BF6-9A01-68A0589CF3DE}" type="slidenum">
              <a:rPr lang="en-US" smtClean="0"/>
              <a:t>34</a:t>
            </a:fld>
            <a:endParaRPr lang="en-US"/>
          </a:p>
        </p:txBody>
      </p:sp>
    </p:spTree>
    <p:extLst>
      <p:ext uri="{BB962C8B-B14F-4D97-AF65-F5344CB8AC3E}">
        <p14:creationId xmlns:p14="http://schemas.microsoft.com/office/powerpoint/2010/main" val="3073555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statistical model rank categorical data show that two dummy variables from rank all significantly associated with professor’s salary in the university.</a:t>
            </a:r>
          </a:p>
          <a:p>
            <a:r>
              <a:rPr lang="en-US" dirty="0"/>
              <a:t>With this model on hand, we can do some interpretation about professor’s salary.  </a:t>
            </a:r>
          </a:p>
        </p:txBody>
      </p:sp>
      <p:sp>
        <p:nvSpPr>
          <p:cNvPr id="4" name="Slide Number Placeholder 3"/>
          <p:cNvSpPr>
            <a:spLocks noGrp="1"/>
          </p:cNvSpPr>
          <p:nvPr>
            <p:ph type="sldNum" sz="quarter" idx="5"/>
          </p:nvPr>
        </p:nvSpPr>
        <p:spPr/>
        <p:txBody>
          <a:bodyPr/>
          <a:lstStyle/>
          <a:p>
            <a:fld id="{83C3454D-ED1A-4BF6-9A01-68A0589CF3DE}" type="slidenum">
              <a:rPr lang="en-US" smtClean="0"/>
              <a:t>35</a:t>
            </a:fld>
            <a:endParaRPr lang="en-US"/>
          </a:p>
        </p:txBody>
      </p:sp>
    </p:spTree>
    <p:extLst>
      <p:ext uri="{BB962C8B-B14F-4D97-AF65-F5344CB8AC3E}">
        <p14:creationId xmlns:p14="http://schemas.microsoft.com/office/powerpoint/2010/main" val="946531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hand on exercises. Please continue using the processors’ salary example, instead of the rank variable, please practice how to interpret department variable. Can you interpret rank and department together? </a:t>
            </a:r>
          </a:p>
          <a:p>
            <a:endParaRPr lang="en-US" dirty="0"/>
          </a:p>
          <a:p>
            <a:r>
              <a:rPr lang="en-US" dirty="0"/>
              <a:t>How about 5 minutes and then let’s check answers together. </a:t>
            </a:r>
          </a:p>
        </p:txBody>
      </p:sp>
      <p:sp>
        <p:nvSpPr>
          <p:cNvPr id="4" name="Slide Number Placeholder 3"/>
          <p:cNvSpPr>
            <a:spLocks noGrp="1"/>
          </p:cNvSpPr>
          <p:nvPr>
            <p:ph type="sldNum" sz="quarter" idx="5"/>
          </p:nvPr>
        </p:nvSpPr>
        <p:spPr/>
        <p:txBody>
          <a:bodyPr/>
          <a:lstStyle/>
          <a:p>
            <a:fld id="{83C3454D-ED1A-4BF6-9A01-68A0589CF3DE}" type="slidenum">
              <a:rPr lang="en-US" smtClean="0"/>
              <a:t>36</a:t>
            </a:fld>
            <a:endParaRPr lang="en-US"/>
          </a:p>
        </p:txBody>
      </p:sp>
    </p:spTree>
    <p:extLst>
      <p:ext uri="{BB962C8B-B14F-4D97-AF65-F5344CB8AC3E}">
        <p14:creationId xmlns:p14="http://schemas.microsoft.com/office/powerpoint/2010/main" val="2779477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today’s lecture, we are aware that interactions between some variables can cause great effect on response. So we will include interactions between predictors. We also learned about dummy coding, an efficient way to transfer categorical data into numerical values and take them into statistical models. We've also gone through the explanations of these coefficients in depth so you know what they mean. The R function that I hope you can learn by heart </a:t>
            </a:r>
            <a:r>
              <a:rPr lang="en-US"/>
              <a:t>are 1) </a:t>
            </a:r>
            <a:r>
              <a:rPr lang="en-US" b="0" i="0">
                <a:solidFill>
                  <a:srgbClr val="BDC1C6"/>
                </a:solidFill>
                <a:effectLst/>
                <a:latin typeface="arial" panose="020B0604020202020204" pitchFamily="34" charset="0"/>
              </a:rPr>
              <a:t>a plus b whole square 2) factor</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39</a:t>
            </a:fld>
            <a:endParaRPr lang="en-US"/>
          </a:p>
        </p:txBody>
      </p:sp>
    </p:spTree>
    <p:extLst>
      <p:ext uri="{BB962C8B-B14F-4D97-AF65-F5344CB8AC3E}">
        <p14:creationId xmlns:p14="http://schemas.microsoft.com/office/powerpoint/2010/main" val="36161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of you, it may be a piece of cake. For some of you, it’s understandable but takes some time to fully digest. For some of you, it may be a little bit too much to digest. </a:t>
            </a:r>
          </a:p>
          <a:p>
            <a:r>
              <a:rPr lang="en-US" dirty="0"/>
              <a:t>Don’t worry, at the beginning of the lecture, I will help you quickly recap the key points for the previous lecture, and we will do the same for all the rest lectures. If you manage to understand most of the key points you are all good to move forward with lecture the next lecture. If you do have some difficulties in understanding some  points, please feel free to approach me during the class break or after class, usually we have about 15 minutes at the end to discuss anything you want. Remember, I am not here to evaluate your knowledge or your coding skills, I am </a:t>
            </a:r>
            <a:r>
              <a:rPr lang="en-US" sz="1200" dirty="0"/>
              <a:t>here to support you every step of the way. So, </a:t>
            </a:r>
            <a:r>
              <a:rPr lang="en-US" dirty="0"/>
              <a:t>I am more than happy to make any knowledge points into an easier understanding way for you personally.</a:t>
            </a:r>
          </a:p>
          <a:p>
            <a:endParaRPr lang="en-US" dirty="0"/>
          </a:p>
          <a:p>
            <a:r>
              <a:rPr lang="en-US" dirty="0"/>
              <a:t>So for lecture 1, we talked about building general linear model, this kind of model can contain one predictor or multiple predictors. But it only has one response. The general linear model has its limitations and the major one is it assume your response follows a normal distribution. This mean the are a lot of moderate values but quite a few extreme large or small value. To overcome such limitation, we can use generalized linear model. In generalized linear model we will do some transformation on Y to make the transformed Y approximately follows a normal distribution. Then we talked about that building statistical model equals to getting estimated values for coefficients of predictor. The most common approach is to use least square method. This means we use write a function of betas, which is called LSE and we minimize this LSE function to find the optimal betas. When you thinking a bout regression, please think about this figure. You have blue dots represent … purple </a:t>
            </a:r>
            <a:r>
              <a:rPr lang="en-US" altLang="zh-CN" dirty="0"/>
              <a:t>long dash line represent… red shot dash line represent. Based on these information, you can have some calculations about SSE, SSR, SST.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we now know general linear model, generalized linear model, least square method to estimate coefficient of predictors. Then we speak about testing model utility. We covered three tests. F-test … Partial F-test… T-test. These three test have different null hypothesis. You may not need to bear</a:t>
            </a:r>
          </a:p>
          <a:p>
            <a:r>
              <a:rPr lang="en-US" dirty="0"/>
              <a:t>all these null hypotheses in mind. But please remember that these are in different circumstance. F-test is used to test full model against null model. By saying full model I mean … By saying a null model I mean. Similar, partial F-test is also a F-test but it is used to test full model against a reduced model. While doing F-test, we can build this ANOVA table to help us calculating F-test statistic. Of course, you can also use R or other online tool to do that. </a:t>
            </a:r>
          </a:p>
          <a:p>
            <a:r>
              <a:rPr lang="en-US" dirty="0"/>
              <a:t>A t-test to test the coefficient of each predictor. </a:t>
            </a:r>
          </a:p>
          <a:p>
            <a:r>
              <a:rPr lang="en-US" dirty="0"/>
              <a:t>At the end of the lecture, we learned how to evaluate the goodness of fit for models using R2, Radj2, MSE. Here are the list of R function you which I hope you can learn by heart. </a:t>
            </a:r>
          </a:p>
        </p:txBody>
      </p:sp>
      <p:sp>
        <p:nvSpPr>
          <p:cNvPr id="4" name="Slide Number Placeholder 3"/>
          <p:cNvSpPr>
            <a:spLocks noGrp="1"/>
          </p:cNvSpPr>
          <p:nvPr>
            <p:ph type="sldNum" sz="quarter" idx="5"/>
          </p:nvPr>
        </p:nvSpPr>
        <p:spPr/>
        <p:txBody>
          <a:bodyPr/>
          <a:lstStyle/>
          <a:p>
            <a:fld id="{83C3454D-ED1A-4BF6-9A01-68A0589CF3DE}" type="slidenum">
              <a:rPr lang="en-US" smtClean="0"/>
              <a:t>7</a:t>
            </a:fld>
            <a:endParaRPr lang="en-US"/>
          </a:p>
        </p:txBody>
      </p:sp>
    </p:spTree>
    <p:extLst>
      <p:ext uri="{BB962C8B-B14F-4D97-AF65-F5344CB8AC3E}">
        <p14:creationId xmlns:p14="http://schemas.microsoft.com/office/powerpoint/2010/main" val="108250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the multivariate linear regression model. </a:t>
            </a:r>
          </a:p>
        </p:txBody>
      </p:sp>
      <p:sp>
        <p:nvSpPr>
          <p:cNvPr id="4" name="Slide Number Placeholder 3"/>
          <p:cNvSpPr>
            <a:spLocks noGrp="1"/>
          </p:cNvSpPr>
          <p:nvPr>
            <p:ph type="sldNum" sz="quarter" idx="5"/>
          </p:nvPr>
        </p:nvSpPr>
        <p:spPr/>
        <p:txBody>
          <a:bodyPr/>
          <a:lstStyle/>
          <a:p>
            <a:fld id="{83C3454D-ED1A-4BF6-9A01-68A0589CF3DE}" type="slidenum">
              <a:rPr lang="en-US" smtClean="0"/>
              <a:t>8</a:t>
            </a:fld>
            <a:endParaRPr lang="en-US"/>
          </a:p>
        </p:txBody>
      </p:sp>
    </p:spTree>
    <p:extLst>
      <p:ext uri="{BB962C8B-B14F-4D97-AF65-F5344CB8AC3E}">
        <p14:creationId xmlns:p14="http://schemas.microsoft.com/office/powerpoint/2010/main" val="231857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we all agree that a harmonious family play an important role in our life and work. This is an ideal happy family looks like. However, in reality, there are a lot interactions between family members, especially young kids. Their interactions will more or less affect your mo</a:t>
            </a:r>
            <a:r>
              <a:rPr lang="en-US" altLang="zh-CN" dirty="0"/>
              <a:t>o</a:t>
            </a:r>
            <a:r>
              <a:rPr lang="en-US" dirty="0"/>
              <a:t>d. Therefore, whiling building models to estimate family wellness, please bear in mind to add this interactions terms. I found sometimes it can be more important than any other terms. </a:t>
            </a:r>
          </a:p>
        </p:txBody>
      </p:sp>
      <p:sp>
        <p:nvSpPr>
          <p:cNvPr id="4" name="Slide Number Placeholder 3"/>
          <p:cNvSpPr>
            <a:spLocks noGrp="1"/>
          </p:cNvSpPr>
          <p:nvPr>
            <p:ph type="sldNum" sz="quarter" idx="5"/>
          </p:nvPr>
        </p:nvSpPr>
        <p:spPr/>
        <p:txBody>
          <a:bodyPr/>
          <a:lstStyle/>
          <a:p>
            <a:fld id="{83C3454D-ED1A-4BF6-9A01-68A0589CF3DE}" type="slidenum">
              <a:rPr lang="en-US" smtClean="0"/>
              <a:t>9</a:t>
            </a:fld>
            <a:endParaRPr lang="en-US"/>
          </a:p>
        </p:txBody>
      </p:sp>
    </p:spTree>
    <p:extLst>
      <p:ext uri="{BB962C8B-B14F-4D97-AF65-F5344CB8AC3E}">
        <p14:creationId xmlns:p14="http://schemas.microsoft.com/office/powerpoint/2010/main" val="3719373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today’s lecture, we will focus on working with interactions between variables and building statistical models with interaction.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point view of a statistician or mathematician, </a:t>
            </a:r>
            <a:r>
              <a:rPr lang="en-US" sz="1200" b="0" i="0" u="none" strike="noStrike" baseline="0" dirty="0">
                <a:latin typeface="LMRoman10-Regular"/>
              </a:rPr>
              <a:t>Interaction occurs when the influence of an independent variable on a dependent variable is not consistent across all independent variable values. </a:t>
            </a: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10</a:t>
            </a:fld>
            <a:endParaRPr lang="en-US"/>
          </a:p>
        </p:txBody>
      </p:sp>
    </p:spTree>
    <p:extLst>
      <p:ext uri="{BB962C8B-B14F-4D97-AF65-F5344CB8AC3E}">
        <p14:creationId xmlns:p14="http://schemas.microsoft.com/office/powerpoint/2010/main" val="2752580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detailed example of an interaction model and let’s take a closer look at why </a:t>
            </a:r>
            <a:r>
              <a:rPr lang="en-US" sz="1200" b="0" i="0" u="none" strike="noStrike" baseline="0" dirty="0">
                <a:latin typeface="LMRoman10-Regular"/>
              </a:rPr>
              <a:t>influence of the independent variable X1 on the dependent variable Y is not consistent across X2 values.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11</a:t>
            </a:fld>
            <a:endParaRPr lang="en-US"/>
          </a:p>
        </p:txBody>
      </p:sp>
    </p:spTree>
    <p:extLst>
      <p:ext uri="{BB962C8B-B14F-4D97-AF65-F5344CB8AC3E}">
        <p14:creationId xmlns:p14="http://schemas.microsoft.com/office/powerpoint/2010/main" val="272879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an interaction term is and how to construct an interaction term. We may further think whether this interaction term is necessary. To answer this question, we back to t-test. If you remember from yesterday’s lecture, we conduct t-test to evaluate whether the coefficient of each predictor is significantly different from 0 or not. </a:t>
            </a:r>
          </a:p>
        </p:txBody>
      </p:sp>
      <p:sp>
        <p:nvSpPr>
          <p:cNvPr id="4" name="Slide Number Placeholder 3"/>
          <p:cNvSpPr>
            <a:spLocks noGrp="1"/>
          </p:cNvSpPr>
          <p:nvPr>
            <p:ph type="sldNum" sz="quarter" idx="5"/>
          </p:nvPr>
        </p:nvSpPr>
        <p:spPr/>
        <p:txBody>
          <a:bodyPr/>
          <a:lstStyle/>
          <a:p>
            <a:fld id="{83C3454D-ED1A-4BF6-9A01-68A0589CF3DE}" type="slidenum">
              <a:rPr lang="en-US" smtClean="0"/>
              <a:t>12</a:t>
            </a:fld>
            <a:endParaRPr lang="en-US"/>
          </a:p>
        </p:txBody>
      </p:sp>
    </p:spTree>
    <p:extLst>
      <p:ext uri="{BB962C8B-B14F-4D97-AF65-F5344CB8AC3E}">
        <p14:creationId xmlns:p14="http://schemas.microsoft.com/office/powerpoint/2010/main" val="3041499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BF8B16E4-22E6-4C8B-90AE-D81E32A973CF}" type="datetime1">
              <a:rPr lang="en-US" smtClean="0"/>
              <a:t>5/26/2023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E22EB32A-0A3B-44F8-A74D-1A70E8988303}" type="datetime1">
              <a:rPr lang="en-US" smtClean="0"/>
              <a:t>5/26/2023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375FDE8F-606D-4721-99DF-7285CB832A22}" type="datetime1">
              <a:rPr lang="en-US" smtClean="0"/>
              <a:t>5/26/2023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19634D2A-9CB3-42B6-98B2-5831AF91386C}" type="datetime1">
              <a:rPr lang="en-US" smtClean="0"/>
              <a:t>5/26/2023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E4898636-4CB5-4EDE-BD06-764D9116D58D}" type="datetime1">
              <a:rPr lang="en-US" smtClean="0"/>
              <a:t>5/26/2023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227362B8-DB40-4EC9-B5C4-34E4EBC59B8D}" type="datetime1">
              <a:rPr lang="en-US" smtClean="0"/>
              <a:t>5/26/2023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B8321F22-10B6-4014-A303-2FC92B3FD003}" type="datetime1">
              <a:rPr lang="en-US" smtClean="0"/>
              <a:t>5/26/2023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250A87EB-B893-43EE-92AD-04FE427BD7EF}" type="datetime1">
              <a:rPr lang="en-US" smtClean="0"/>
              <a:t>5/26/2023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69333844-B1EB-48EB-847B-54AA10B837CB}" type="datetime1">
              <a:rPr lang="en-US" smtClean="0"/>
              <a:t>5/26/2023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FFE8FFA2-A032-4633-9330-7789CABF2DD7}" type="datetime1">
              <a:rPr lang="en-US" smtClean="0"/>
              <a:t>5/26/2023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4EA81EC5-F449-4F90-ACAD-1747930DEC77}" type="datetime1">
              <a:rPr lang="en-US" smtClean="0"/>
              <a:t>5/26/2023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39D90E-9F1C-4145-91AC-AF071D4C3F10}" type="datetime1">
              <a:rPr lang="en-US" smtClean="0"/>
              <a:t>5/26/2023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2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1.png"/><Relationship Id="rId4" Type="http://schemas.openxmlformats.org/officeDocument/2006/relationships/image" Target="../media/image240.png"/></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g"/><Relationship Id="rId7"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2.png"/><Relationship Id="rId4" Type="http://schemas.openxmlformats.org/officeDocument/2006/relationships/hyperlink" Target="https://askleo.com/how-to-find-software-support/"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hyperlink" Target="https://www.juku.it/server-vendors-mere-resellers/sales-graph-hand-drawing-on-blackboard/"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jpg"/><Relationship Id="rId7"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png"/><Relationship Id="rId4" Type="http://schemas.openxmlformats.org/officeDocument/2006/relationships/hyperlink" Target="https://askleo.com/how-to-find-software-support/"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0.jpg"/><Relationship Id="rId7"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hyperlink" Target="https://askleo.com/how-to-find-software-support/"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2.png"/><Relationship Id="rId4" Type="http://schemas.openxmlformats.org/officeDocument/2006/relationships/hyperlink" Target="https://askleo.com/how-to-find-software-support/"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4.png"/><Relationship Id="rId4" Type="http://schemas.openxmlformats.org/officeDocument/2006/relationships/image" Target="../media/image440.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7" Type="http://schemas.openxmlformats.org/officeDocument/2006/relationships/image" Target="../media/image28.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hyperlink" Target="https://www.quoteinspector.com/images/credit/credit-score-720/"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8.jpg"/><Relationship Id="rId7" Type="http://schemas.openxmlformats.org/officeDocument/2006/relationships/image" Target="../media/image28.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hyperlink" Target="https://www.quoteinspector.com/images/credit/credit-score-720/" TargetMode="External"/><Relationship Id="rId9"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7.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58.jpg"/><Relationship Id="rId7" Type="http://schemas.openxmlformats.org/officeDocument/2006/relationships/image" Target="../media/image28.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png"/><Relationship Id="rId4" Type="http://schemas.openxmlformats.org/officeDocument/2006/relationships/hyperlink" Target="https://www.picserver.org/photo/7382/Salary.html" TargetMode="External"/></Relationships>
</file>

<file path=ppt/slides/_rels/slide37.xml.rels><?xml version="1.0" encoding="UTF-8" standalone="yes"?>
<Relationships xmlns="http://schemas.openxmlformats.org/package/2006/relationships"><Relationship Id="rId3" Type="http://schemas.openxmlformats.org/officeDocument/2006/relationships/hyperlink" Target="https://www.picserver.org/photo/7382/Salary.html" TargetMode="External"/><Relationship Id="rId7" Type="http://schemas.openxmlformats.org/officeDocument/2006/relationships/image" Target="../media/image59.png"/><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10" Type="http://schemas.openxmlformats.org/officeDocument/2006/relationships/image" Target="../media/image50.png"/><Relationship Id="rId4" Type="http://schemas.openxmlformats.org/officeDocument/2006/relationships/image" Target="../media/image2.png"/><Relationship Id="rId9" Type="http://schemas.openxmlformats.org/officeDocument/2006/relationships/image" Target="../media/image540.png"/></Relationships>
</file>

<file path=ppt/slides/_rels/slide38.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hyperlink" Target="https://www.picserver.org/photo/7382/Salary.html" TargetMode="External"/><Relationship Id="rId7" Type="http://schemas.openxmlformats.org/officeDocument/2006/relationships/image" Target="../media/image60.png"/><Relationship Id="rId2" Type="http://schemas.openxmlformats.org/officeDocument/2006/relationships/image" Target="../media/image58.jpg"/><Relationship Id="rId1" Type="http://schemas.openxmlformats.org/officeDocument/2006/relationships/slideLayout" Target="../slideLayouts/slideLayout2.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qing.li2@uclagary.ca" TargetMode="External"/><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a:t>
            </a:r>
            <a:r>
              <a:rPr lang="en-US">
                <a:solidFill>
                  <a:schemeClr val="bg1"/>
                </a:solidFill>
              </a:rPr>
              <a:t>June 02, </a:t>
            </a:r>
            <a:r>
              <a:rPr lang="en-US" dirty="0">
                <a:solidFill>
                  <a:schemeClr val="bg1"/>
                </a:solidFill>
              </a:rPr>
              <a:t>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194212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CD350-262E-4A7C-9130-FE57E6227CB8}"/>
              </a:ext>
            </a:extLst>
          </p:cNvPr>
          <p:cNvSpPr>
            <a:spLocks noGrp="1"/>
          </p:cNvSpPr>
          <p:nvPr>
            <p:ph type="title"/>
          </p:nvPr>
        </p:nvSpPr>
        <p:spPr>
          <a:xfrm>
            <a:off x="597040" y="363537"/>
            <a:ext cx="10515600" cy="1325563"/>
          </a:xfrm>
        </p:spPr>
        <p:txBody>
          <a:bodyPr>
            <a:normAutofit fontScale="90000"/>
          </a:bodyPr>
          <a:lstStyle/>
          <a:p>
            <a:br>
              <a:rPr lang="en-CA" dirty="0"/>
            </a:br>
            <a:br>
              <a:rPr lang="en-CA" dirty="0"/>
            </a:br>
            <a:br>
              <a:rPr lang="en-CA" dirty="0"/>
            </a:br>
            <a:r>
              <a:rPr lang="en-CA" sz="4000" dirty="0">
                <a:solidFill>
                  <a:srgbClr val="0070C0"/>
                </a:solidFill>
              </a:rPr>
              <a:t>An Interaction Model with Quantitative Predictors </a:t>
            </a:r>
            <a:br>
              <a:rPr lang="en-CA" dirty="0"/>
            </a:br>
            <a:br>
              <a:rPr lang="en-CA" dirty="0"/>
            </a:br>
            <a:r>
              <a:rPr lang="en-CA" dirty="0"/>
              <a:t> </a:t>
            </a:r>
            <a:br>
              <a:rPr lang="en-CA" dirty="0"/>
            </a:b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10</a:t>
            </a:fld>
            <a:endParaRPr lang="en-US">
              <a:solidFill>
                <a:srgbClr val="FFFFFF"/>
              </a:solidFill>
            </a:endParaRPr>
          </a:p>
        </p:txBody>
      </p:sp>
      <p:pic>
        <p:nvPicPr>
          <p:cNvPr id="9" name="Picture 8">
            <a:extLst>
              <a:ext uri="{FF2B5EF4-FFF2-40B4-BE49-F238E27FC236}">
                <a16:creationId xmlns:a16="http://schemas.microsoft.com/office/drawing/2014/main" id="{074F052D-33DF-DD43-AAFE-6E1CF5FFB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57" y="4286085"/>
            <a:ext cx="5080000" cy="584200"/>
          </a:xfrm>
          <a:prstGeom prst="rect">
            <a:avLst/>
          </a:prstGeom>
        </p:spPr>
      </p:pic>
      <p:sp>
        <p:nvSpPr>
          <p:cNvPr id="10" name="TextBox 9">
            <a:extLst>
              <a:ext uri="{FF2B5EF4-FFF2-40B4-BE49-F238E27FC236}">
                <a16:creationId xmlns:a16="http://schemas.microsoft.com/office/drawing/2014/main" id="{DE951209-EC2B-3623-8499-D9A8CF1FDFDF}"/>
              </a:ext>
            </a:extLst>
          </p:cNvPr>
          <p:cNvSpPr txBox="1"/>
          <p:nvPr/>
        </p:nvSpPr>
        <p:spPr>
          <a:xfrm>
            <a:off x="1069133" y="1748840"/>
            <a:ext cx="10284667" cy="1938992"/>
          </a:xfrm>
          <a:prstGeom prst="rect">
            <a:avLst/>
          </a:prstGeom>
          <a:noFill/>
        </p:spPr>
        <p:txBody>
          <a:bodyPr wrap="square">
            <a:spAutoFit/>
          </a:bodyPr>
          <a:lstStyle/>
          <a:p>
            <a:pPr algn="l"/>
            <a:r>
              <a:rPr lang="en-US" sz="2400" b="0" i="0" u="none" strike="noStrike" baseline="0" dirty="0">
                <a:latin typeface="LMRoman10-Regular"/>
              </a:rPr>
              <a:t>Interaction occurs when the influence of an independent variable on a dependent variable is not consistent across all independent variable values. </a:t>
            </a:r>
          </a:p>
          <a:p>
            <a:pPr algn="l"/>
            <a:r>
              <a:rPr lang="en-US" sz="2400" b="0" i="0" u="none" strike="noStrike" baseline="0" dirty="0">
                <a:latin typeface="LMRoman10-Regular"/>
              </a:rPr>
              <a:t>In this case, we need another model that will take into account this dependence. Such a model includes the cross products of two or more </a:t>
            </a:r>
            <a:r>
              <a:rPr lang="en-US" sz="2400" b="0" i="1" u="none" strike="noStrike" baseline="0" dirty="0">
                <a:latin typeface="LMMathItalic10-Regular"/>
              </a:rPr>
              <a:t>X</a:t>
            </a:r>
            <a:r>
              <a:rPr lang="en-US" sz="2400" b="0" i="0" u="none" strike="noStrike" baseline="0" dirty="0">
                <a:latin typeface="LMRoman10-Regular"/>
              </a:rPr>
              <a:t>’s. </a:t>
            </a:r>
          </a:p>
          <a:p>
            <a:pPr algn="l"/>
            <a:r>
              <a:rPr lang="en-US" sz="2400" b="0" i="0" u="none" strike="noStrike" baseline="0" dirty="0">
                <a:latin typeface="LMRoman10-Regular"/>
              </a:rPr>
              <a:t>Hence, the interaction model for two variables looks like below: </a:t>
            </a:r>
            <a:endParaRPr lang="en-US" sz="2400" dirty="0"/>
          </a:p>
        </p:txBody>
      </p:sp>
      <p:pic>
        <p:nvPicPr>
          <p:cNvPr id="13" name="Picture 12" descr="Shape&#10;&#10;Description automatically generated with medium confidence">
            <a:extLst>
              <a:ext uri="{FF2B5EF4-FFF2-40B4-BE49-F238E27FC236}">
                <a16:creationId xmlns:a16="http://schemas.microsoft.com/office/drawing/2014/main" id="{3353ADB3-57B6-6AEC-2D81-841BAC6C0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4">
            <a:extLst>
              <a:ext uri="{FF2B5EF4-FFF2-40B4-BE49-F238E27FC236}">
                <a16:creationId xmlns:a16="http://schemas.microsoft.com/office/drawing/2014/main" id="{E4074D6E-BBE9-B4EF-06F5-0EEFD048C71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10</a:t>
            </a:fld>
            <a:endParaRPr lang="en-US"/>
          </a:p>
        </p:txBody>
      </p:sp>
    </p:spTree>
    <p:extLst>
      <p:ext uri="{BB962C8B-B14F-4D97-AF65-F5344CB8AC3E}">
        <p14:creationId xmlns:p14="http://schemas.microsoft.com/office/powerpoint/2010/main" val="4209274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An</a:t>
            </a:r>
            <a:r>
              <a:rPr lang="zh-CN" altLang="en-US" b="1" dirty="0">
                <a:solidFill>
                  <a:schemeClr val="accent1"/>
                </a:solidFill>
              </a:rPr>
              <a:t> </a:t>
            </a:r>
            <a:r>
              <a:rPr lang="en-CA" altLang="zh-CN" b="1" dirty="0">
                <a:solidFill>
                  <a:schemeClr val="accent1"/>
                </a:solidFill>
              </a:rPr>
              <a:t>example</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11</a:t>
            </a:fld>
            <a:endParaRPr lang="en-US" dirty="0">
              <a:solidFill>
                <a:srgbClr val="FFFFFF"/>
              </a:solidFill>
            </a:endParaRPr>
          </a:p>
        </p:txBody>
      </p:sp>
      <p:pic>
        <p:nvPicPr>
          <p:cNvPr id="6" name="Picture 5" descr="A picture containing light, antenna, day&#10;&#10;Description automatically generated">
            <a:extLst>
              <a:ext uri="{FF2B5EF4-FFF2-40B4-BE49-F238E27FC236}">
                <a16:creationId xmlns:a16="http://schemas.microsoft.com/office/drawing/2014/main" id="{3497A6BD-0681-4C4B-B972-5D12B0F7D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96" y="2168072"/>
            <a:ext cx="4465324" cy="3013880"/>
          </a:xfrm>
          <a:prstGeom prst="rect">
            <a:avLst/>
          </a:prstGeom>
        </p:spPr>
      </p:pic>
      <p:pic>
        <p:nvPicPr>
          <p:cNvPr id="9" name="Picture 8">
            <a:extLst>
              <a:ext uri="{FF2B5EF4-FFF2-40B4-BE49-F238E27FC236}">
                <a16:creationId xmlns:a16="http://schemas.microsoft.com/office/drawing/2014/main" id="{3BC57376-8691-CE4B-997B-7E9775357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465" y="2297851"/>
            <a:ext cx="3669735" cy="396098"/>
          </a:xfrm>
          <a:prstGeom prst="rect">
            <a:avLst/>
          </a:prstGeom>
        </p:spPr>
      </p:pic>
      <p:pic>
        <p:nvPicPr>
          <p:cNvPr id="11" name="Picture 10" descr="Text, letter&#10;&#10;Description automatically generated">
            <a:extLst>
              <a:ext uri="{FF2B5EF4-FFF2-40B4-BE49-F238E27FC236}">
                <a16:creationId xmlns:a16="http://schemas.microsoft.com/office/drawing/2014/main" id="{17030B1A-FB54-4547-AB9D-ADCCD04F0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8128" y="2896578"/>
            <a:ext cx="4592936" cy="207982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E33A2E98-43A6-3DB2-A396-BB3B9D670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TextBox 4">
            <a:extLst>
              <a:ext uri="{FF2B5EF4-FFF2-40B4-BE49-F238E27FC236}">
                <a16:creationId xmlns:a16="http://schemas.microsoft.com/office/drawing/2014/main" id="{371AB345-5AE0-8A85-D665-55F60D6E63B2}"/>
              </a:ext>
            </a:extLst>
          </p:cNvPr>
          <p:cNvSpPr txBox="1"/>
          <p:nvPr/>
        </p:nvSpPr>
        <p:spPr>
          <a:xfrm>
            <a:off x="5367892" y="1521741"/>
            <a:ext cx="6094140" cy="646331"/>
          </a:xfrm>
          <a:prstGeom prst="rect">
            <a:avLst/>
          </a:prstGeom>
          <a:noFill/>
        </p:spPr>
        <p:txBody>
          <a:bodyPr wrap="square">
            <a:spAutoFit/>
          </a:bodyPr>
          <a:lstStyle/>
          <a:p>
            <a:r>
              <a:rPr lang="en-US" dirty="0">
                <a:latin typeface="LMRoman10-Regular"/>
              </a:rPr>
              <a:t>I</a:t>
            </a:r>
            <a:r>
              <a:rPr lang="en-US" sz="1800" b="0" i="0" u="none" strike="noStrike" baseline="0" dirty="0">
                <a:latin typeface="LMRoman10-Regular"/>
              </a:rPr>
              <a:t>nfluence of the independent variable X1 on the dependent variable Y is not consistent across X2 values</a:t>
            </a:r>
            <a:r>
              <a:rPr lang="en-US" dirty="0">
                <a:latin typeface="LMRoman10-Regular"/>
              </a:rPr>
              <a:t>! </a:t>
            </a:r>
            <a:endParaRPr lang="en-US" dirty="0"/>
          </a:p>
        </p:txBody>
      </p:sp>
      <p:pic>
        <p:nvPicPr>
          <p:cNvPr id="8" name="Picture 7">
            <a:extLst>
              <a:ext uri="{FF2B5EF4-FFF2-40B4-BE49-F238E27FC236}">
                <a16:creationId xmlns:a16="http://schemas.microsoft.com/office/drawing/2014/main" id="{DD3EF122-8AD2-7237-BE7A-DA301BCA52A7}"/>
              </a:ext>
            </a:extLst>
          </p:cNvPr>
          <p:cNvPicPr>
            <a:picLocks noChangeAspect="1"/>
          </p:cNvPicPr>
          <p:nvPr/>
        </p:nvPicPr>
        <p:blipFill>
          <a:blip r:embed="rId7"/>
          <a:stretch>
            <a:fillRect/>
          </a:stretch>
        </p:blipFill>
        <p:spPr>
          <a:xfrm>
            <a:off x="838200" y="5167312"/>
            <a:ext cx="10162650" cy="1325563"/>
          </a:xfrm>
          <a:prstGeom prst="rect">
            <a:avLst/>
          </a:prstGeom>
        </p:spPr>
      </p:pic>
      <p:sp>
        <p:nvSpPr>
          <p:cNvPr id="10" name="Slide Number Placeholder 4">
            <a:extLst>
              <a:ext uri="{FF2B5EF4-FFF2-40B4-BE49-F238E27FC236}">
                <a16:creationId xmlns:a16="http://schemas.microsoft.com/office/drawing/2014/main" id="{9751F866-31FE-93F2-CE4E-F666DFBE6486}"/>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11</a:t>
            </a:fld>
            <a:endParaRPr lang="en-US"/>
          </a:p>
        </p:txBody>
      </p:sp>
    </p:spTree>
    <p:extLst>
      <p:ext uri="{BB962C8B-B14F-4D97-AF65-F5344CB8AC3E}">
        <p14:creationId xmlns:p14="http://schemas.microsoft.com/office/powerpoint/2010/main" val="917479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rgbClr val="0070C0"/>
                </a:solidFill>
              </a:rPr>
              <a:t>Testing for Interaction in Multiple Regression </a:t>
            </a:r>
            <a:endParaRPr lang="en-CA" b="1" dirty="0">
              <a:solidFill>
                <a:srgbClr val="0070C0"/>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12</a:t>
            </a:fld>
            <a:endParaRPr lang="en-US">
              <a:solidFill>
                <a:srgbClr val="FFFFFF"/>
              </a:solidFill>
            </a:endParaRPr>
          </a:p>
        </p:txBody>
      </p:sp>
      <p:pic>
        <p:nvPicPr>
          <p:cNvPr id="6" name="Picture 5" descr="Text, letter&#10;&#10;Description automatically generated">
            <a:extLst>
              <a:ext uri="{FF2B5EF4-FFF2-40B4-BE49-F238E27FC236}">
                <a16:creationId xmlns:a16="http://schemas.microsoft.com/office/drawing/2014/main" id="{2E7FA67A-5D4A-A545-8A3A-ED4D194D0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979" y="3483047"/>
            <a:ext cx="5121725" cy="179579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645C6E5D-4304-04DD-5024-4267550B5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7" name="TextBox 6">
            <a:extLst>
              <a:ext uri="{FF2B5EF4-FFF2-40B4-BE49-F238E27FC236}">
                <a16:creationId xmlns:a16="http://schemas.microsoft.com/office/drawing/2014/main" id="{B9B263CB-BDE2-4452-818A-8EE68ED7D35A}"/>
              </a:ext>
            </a:extLst>
          </p:cNvPr>
          <p:cNvSpPr txBox="1"/>
          <p:nvPr/>
        </p:nvSpPr>
        <p:spPr>
          <a:xfrm>
            <a:off x="1074676" y="1652760"/>
            <a:ext cx="10107020" cy="830997"/>
          </a:xfrm>
          <a:prstGeom prst="rect">
            <a:avLst/>
          </a:prstGeom>
          <a:noFill/>
        </p:spPr>
        <p:txBody>
          <a:bodyPr wrap="square">
            <a:spAutoFit/>
          </a:bodyPr>
          <a:lstStyle/>
          <a:p>
            <a:r>
              <a:rPr lang="en-US" sz="2400" b="0" i="0" u="none" strike="noStrike" baseline="0" dirty="0">
                <a:latin typeface="LMRoman10-Regular"/>
              </a:rPr>
              <a:t>For testing an interaction term in regression model, we use the Individual Coefficients Test (t-test) method.</a:t>
            </a:r>
            <a:endParaRPr lang="en-US" sz="2400" dirty="0"/>
          </a:p>
        </p:txBody>
      </p:sp>
      <p:sp>
        <p:nvSpPr>
          <p:cNvPr id="2" name="TextBox 1">
            <a:extLst>
              <a:ext uri="{FF2B5EF4-FFF2-40B4-BE49-F238E27FC236}">
                <a16:creationId xmlns:a16="http://schemas.microsoft.com/office/drawing/2014/main" id="{2E69DF7A-CA02-CA23-589C-EA65E9E15E44}"/>
              </a:ext>
            </a:extLst>
          </p:cNvPr>
          <p:cNvSpPr txBox="1"/>
          <p:nvPr/>
        </p:nvSpPr>
        <p:spPr>
          <a:xfrm>
            <a:off x="1161979" y="5399994"/>
            <a:ext cx="9932414" cy="1200329"/>
          </a:xfrm>
          <a:prstGeom prst="rect">
            <a:avLst/>
          </a:prstGeom>
          <a:noFill/>
        </p:spPr>
        <p:txBody>
          <a:bodyPr wrap="square" rtlCol="0">
            <a:spAutoFit/>
          </a:bodyPr>
          <a:lstStyle/>
          <a:p>
            <a:r>
              <a:rPr lang="en-US" dirty="0"/>
              <a:t>If the p-value for the t test statistic is extremely little (typically less than 0.05), it implies that our test statistic is unlikely to come from a null distribution. As a result, we can reject the null hypothesis with a little chance (alpha) of making mistakes. This also means that we accept the alternative hypothesis, and that the interaction term is critical in our statistical model. </a:t>
            </a:r>
          </a:p>
        </p:txBody>
      </p:sp>
      <p:pic>
        <p:nvPicPr>
          <p:cNvPr id="5" name="Picture 4">
            <a:extLst>
              <a:ext uri="{FF2B5EF4-FFF2-40B4-BE49-F238E27FC236}">
                <a16:creationId xmlns:a16="http://schemas.microsoft.com/office/drawing/2014/main" id="{CA4E7DA9-D4D2-CD83-3A14-958F366DD6A2}"/>
              </a:ext>
            </a:extLst>
          </p:cNvPr>
          <p:cNvPicPr>
            <a:picLocks noChangeAspect="1"/>
          </p:cNvPicPr>
          <p:nvPr/>
        </p:nvPicPr>
        <p:blipFill>
          <a:blip r:embed="rId5"/>
          <a:stretch>
            <a:fillRect/>
          </a:stretch>
        </p:blipFill>
        <p:spPr>
          <a:xfrm>
            <a:off x="6966389" y="2375210"/>
            <a:ext cx="4301359" cy="1971528"/>
          </a:xfrm>
          <a:prstGeom prst="rect">
            <a:avLst/>
          </a:prstGeom>
        </p:spPr>
      </p:pic>
      <p:sp>
        <p:nvSpPr>
          <p:cNvPr id="9" name="Slide Number Placeholder 4">
            <a:extLst>
              <a:ext uri="{FF2B5EF4-FFF2-40B4-BE49-F238E27FC236}">
                <a16:creationId xmlns:a16="http://schemas.microsoft.com/office/drawing/2014/main" id="{A91D6660-4426-737C-CDDB-77B9F4BEAF1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12</a:t>
            </a:fld>
            <a:endParaRPr lang="en-US"/>
          </a:p>
        </p:txBody>
      </p:sp>
      <p:pic>
        <p:nvPicPr>
          <p:cNvPr id="10" name="Picture 9">
            <a:extLst>
              <a:ext uri="{FF2B5EF4-FFF2-40B4-BE49-F238E27FC236}">
                <a16:creationId xmlns:a16="http://schemas.microsoft.com/office/drawing/2014/main" id="{06136A25-415C-A13A-83DB-2E64002D66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676" y="2686223"/>
            <a:ext cx="5080000" cy="584200"/>
          </a:xfrm>
          <a:prstGeom prst="rect">
            <a:avLst/>
          </a:prstGeom>
        </p:spPr>
      </p:pic>
    </p:spTree>
    <p:extLst>
      <p:ext uri="{BB962C8B-B14F-4D97-AF65-F5344CB8AC3E}">
        <p14:creationId xmlns:p14="http://schemas.microsoft.com/office/powerpoint/2010/main" val="24653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2F73E4-D5BC-BE2B-B0FE-C4CA0AC11449}"/>
              </a:ext>
            </a:extLst>
          </p:cNvPr>
          <p:cNvSpPr>
            <a:spLocks noGrp="1"/>
          </p:cNvSpPr>
          <p:nvPr>
            <p:ph type="sldNum" sz="quarter" idx="12"/>
          </p:nvPr>
        </p:nvSpPr>
        <p:spPr/>
        <p:txBody>
          <a:bodyPr/>
          <a:lstStyle/>
          <a:p>
            <a:fld id="{998FC6E2-3800-4EB0-A18D-3856D6660061}" type="slidenum">
              <a:rPr lang="en-US" smtClean="0"/>
              <a:t>13</a:t>
            </a:fld>
            <a:endParaRPr lang="en-US"/>
          </a:p>
        </p:txBody>
      </p:sp>
      <p:pic>
        <p:nvPicPr>
          <p:cNvPr id="5" name="Picture 4" descr="Shape&#10;&#10;Description automatically generated with medium confidence">
            <a:extLst>
              <a:ext uri="{FF2B5EF4-FFF2-40B4-BE49-F238E27FC236}">
                <a16:creationId xmlns:a16="http://schemas.microsoft.com/office/drawing/2014/main" id="{C0F83185-585D-2CC0-0F06-9C4F222BB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Title 2">
            <a:extLst>
              <a:ext uri="{FF2B5EF4-FFF2-40B4-BE49-F238E27FC236}">
                <a16:creationId xmlns:a16="http://schemas.microsoft.com/office/drawing/2014/main" id="{8C2DB6BF-01F0-38AE-3806-BFC86AEBD34B}"/>
              </a:ext>
            </a:extLst>
          </p:cNvPr>
          <p:cNvSpPr>
            <a:spLocks noGrp="1"/>
          </p:cNvSpPr>
          <p:nvPr>
            <p:ph type="title"/>
          </p:nvPr>
        </p:nvSpPr>
        <p:spPr>
          <a:xfrm>
            <a:off x="838200" y="365125"/>
            <a:ext cx="10515600" cy="1325563"/>
          </a:xfrm>
        </p:spPr>
        <p:txBody>
          <a:bodyPr/>
          <a:lstStyle/>
          <a:p>
            <a:pPr algn="ctr"/>
            <a:r>
              <a:rPr lang="en-CA" dirty="0">
                <a:solidFill>
                  <a:srgbClr val="0070C0"/>
                </a:solidFill>
              </a:rPr>
              <a:t>Testing for Interaction in Multiple Regression </a:t>
            </a:r>
            <a:endParaRPr lang="en-CA" b="1" dirty="0">
              <a:solidFill>
                <a:srgbClr val="0070C0"/>
              </a:solidFill>
            </a:endParaRPr>
          </a:p>
        </p:txBody>
      </p:sp>
      <p:pic>
        <p:nvPicPr>
          <p:cNvPr id="10" name="Picture 9">
            <a:extLst>
              <a:ext uri="{FF2B5EF4-FFF2-40B4-BE49-F238E27FC236}">
                <a16:creationId xmlns:a16="http://schemas.microsoft.com/office/drawing/2014/main" id="{F66CA523-F471-A3AC-7100-AC85FE8EE81D}"/>
              </a:ext>
            </a:extLst>
          </p:cNvPr>
          <p:cNvPicPr>
            <a:picLocks noChangeAspect="1"/>
          </p:cNvPicPr>
          <p:nvPr/>
        </p:nvPicPr>
        <p:blipFill>
          <a:blip r:embed="rId4"/>
          <a:stretch>
            <a:fillRect/>
          </a:stretch>
        </p:blipFill>
        <p:spPr>
          <a:xfrm>
            <a:off x="4144418" y="3429000"/>
            <a:ext cx="3961504" cy="2636797"/>
          </a:xfrm>
          <a:prstGeom prst="rect">
            <a:avLst/>
          </a:prstGeom>
          <a:ln>
            <a:solidFill>
              <a:schemeClr val="accent1"/>
            </a:solidFill>
          </a:ln>
        </p:spPr>
      </p:pic>
      <p:pic>
        <p:nvPicPr>
          <p:cNvPr id="14" name="Picture 13">
            <a:extLst>
              <a:ext uri="{FF2B5EF4-FFF2-40B4-BE49-F238E27FC236}">
                <a16:creationId xmlns:a16="http://schemas.microsoft.com/office/drawing/2014/main" id="{6CE4C4C5-D7DB-163D-D9A1-AD4E3F5014C1}"/>
              </a:ext>
            </a:extLst>
          </p:cNvPr>
          <p:cNvPicPr>
            <a:picLocks noChangeAspect="1"/>
          </p:cNvPicPr>
          <p:nvPr/>
        </p:nvPicPr>
        <p:blipFill>
          <a:blip r:embed="rId5"/>
          <a:stretch>
            <a:fillRect/>
          </a:stretch>
        </p:blipFill>
        <p:spPr>
          <a:xfrm>
            <a:off x="8188640" y="3429000"/>
            <a:ext cx="3964681" cy="2636797"/>
          </a:xfrm>
          <a:prstGeom prst="rect">
            <a:avLst/>
          </a:prstGeom>
          <a:ln>
            <a:solidFill>
              <a:schemeClr val="accent1"/>
            </a:solidFill>
          </a:ln>
        </p:spPr>
      </p:pic>
      <p:sp>
        <p:nvSpPr>
          <p:cNvPr id="16" name="TextBox 15">
            <a:extLst>
              <a:ext uri="{FF2B5EF4-FFF2-40B4-BE49-F238E27FC236}">
                <a16:creationId xmlns:a16="http://schemas.microsoft.com/office/drawing/2014/main" id="{4738C09C-FF98-325C-218E-A785DC290401}"/>
              </a:ext>
            </a:extLst>
          </p:cNvPr>
          <p:cNvSpPr txBox="1"/>
          <p:nvPr/>
        </p:nvSpPr>
        <p:spPr>
          <a:xfrm>
            <a:off x="2055607" y="1690688"/>
            <a:ext cx="7146612" cy="1477328"/>
          </a:xfrm>
          <a:prstGeom prst="rect">
            <a:avLst/>
          </a:prstGeom>
          <a:noFill/>
        </p:spPr>
        <p:txBody>
          <a:bodyPr wrap="square">
            <a:spAutoFit/>
          </a:bodyPr>
          <a:lstStyle/>
          <a:p>
            <a:r>
              <a:rPr lang="en-US" dirty="0">
                <a:solidFill>
                  <a:srgbClr val="0000FF"/>
                </a:solidFill>
              </a:rPr>
              <a:t>+a  	</a:t>
            </a:r>
            <a:r>
              <a:rPr lang="en-US" dirty="0"/>
              <a:t>include this variable a</a:t>
            </a:r>
          </a:p>
          <a:p>
            <a:r>
              <a:rPr lang="en-US" dirty="0">
                <a:solidFill>
                  <a:srgbClr val="0000FF"/>
                </a:solidFill>
              </a:rPr>
              <a:t>a:b    	</a:t>
            </a:r>
            <a:r>
              <a:rPr lang="en-US" dirty="0"/>
              <a:t>interaction between two variables, a and b.</a:t>
            </a:r>
          </a:p>
          <a:p>
            <a:r>
              <a:rPr lang="en-US" dirty="0">
                <a:solidFill>
                  <a:srgbClr val="0000FF"/>
                </a:solidFill>
              </a:rPr>
              <a:t>a*b</a:t>
            </a:r>
            <a:r>
              <a:rPr lang="en-US" dirty="0"/>
              <a:t>	equivalent to </a:t>
            </a:r>
            <a:r>
              <a:rPr lang="en-US" dirty="0" err="1"/>
              <a:t>a+b+a:b</a:t>
            </a:r>
            <a:r>
              <a:rPr lang="en-US" dirty="0"/>
              <a:t> </a:t>
            </a:r>
          </a:p>
          <a:p>
            <a:r>
              <a:rPr lang="en-US" dirty="0">
                <a:solidFill>
                  <a:srgbClr val="0000FF"/>
                </a:solidFill>
              </a:rPr>
              <a:t>(</a:t>
            </a:r>
            <a:r>
              <a:rPr lang="en-US" dirty="0" err="1">
                <a:solidFill>
                  <a:srgbClr val="0000FF"/>
                </a:solidFill>
              </a:rPr>
              <a:t>a+b</a:t>
            </a:r>
            <a:r>
              <a:rPr lang="en-US" dirty="0">
                <a:solidFill>
                  <a:srgbClr val="0000FF"/>
                </a:solidFill>
              </a:rPr>
              <a:t>)^2</a:t>
            </a:r>
            <a:r>
              <a:rPr lang="en-US" dirty="0"/>
              <a:t>	equivalent to </a:t>
            </a:r>
            <a:r>
              <a:rPr lang="en-US" dirty="0" err="1"/>
              <a:t>a+b+a:b</a:t>
            </a:r>
            <a:r>
              <a:rPr lang="en-US" dirty="0"/>
              <a:t> </a:t>
            </a:r>
          </a:p>
          <a:p>
            <a:r>
              <a:rPr lang="en-US" dirty="0"/>
              <a:t>(</a:t>
            </a:r>
            <a:r>
              <a:rPr lang="en-US" dirty="0" err="1"/>
              <a:t>a+b+c</a:t>
            </a:r>
            <a:r>
              <a:rPr lang="en-US" dirty="0"/>
              <a:t>)^2  </a:t>
            </a:r>
            <a:r>
              <a:rPr lang="en-US" dirty="0" err="1"/>
              <a:t>a+b+c+a:b+a:c+b:c</a:t>
            </a:r>
            <a:endParaRPr lang="en-US" dirty="0"/>
          </a:p>
        </p:txBody>
      </p:sp>
      <p:pic>
        <p:nvPicPr>
          <p:cNvPr id="17" name="Picture 16">
            <a:extLst>
              <a:ext uri="{FF2B5EF4-FFF2-40B4-BE49-F238E27FC236}">
                <a16:creationId xmlns:a16="http://schemas.microsoft.com/office/drawing/2014/main" id="{BC776C98-4B46-8154-3133-74DB4B3F3276}"/>
              </a:ext>
            </a:extLst>
          </p:cNvPr>
          <p:cNvPicPr>
            <a:picLocks noChangeAspect="1"/>
          </p:cNvPicPr>
          <p:nvPr/>
        </p:nvPicPr>
        <p:blipFill>
          <a:blip r:embed="rId6"/>
          <a:stretch>
            <a:fillRect/>
          </a:stretch>
        </p:blipFill>
        <p:spPr>
          <a:xfrm>
            <a:off x="49514" y="3429000"/>
            <a:ext cx="4012186" cy="2640933"/>
          </a:xfrm>
          <a:prstGeom prst="rect">
            <a:avLst/>
          </a:prstGeom>
          <a:ln>
            <a:solidFill>
              <a:schemeClr val="accent1"/>
            </a:solidFill>
          </a:ln>
        </p:spPr>
      </p:pic>
    </p:spTree>
    <p:extLst>
      <p:ext uri="{BB962C8B-B14F-4D97-AF65-F5344CB8AC3E}">
        <p14:creationId xmlns:p14="http://schemas.microsoft.com/office/powerpoint/2010/main" val="138768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normAutofit/>
          </a:bodyPr>
          <a:lstStyle/>
          <a:p>
            <a:pPr algn="ctr"/>
            <a:r>
              <a:rPr lang="en-US" altLang="zh-CN" sz="4000" dirty="0">
                <a:solidFill>
                  <a:schemeClr val="accent1"/>
                </a:solidFill>
              </a:rPr>
              <a:t>Interpreting</a:t>
            </a:r>
            <a:r>
              <a:rPr lang="zh-CN" altLang="en-US" sz="4000" dirty="0">
                <a:solidFill>
                  <a:schemeClr val="accent1"/>
                </a:solidFill>
              </a:rPr>
              <a:t> </a:t>
            </a:r>
            <a:r>
              <a:rPr lang="en-US" altLang="zh-CN" sz="4000" dirty="0">
                <a:solidFill>
                  <a:schemeClr val="accent1"/>
                </a:solidFill>
              </a:rPr>
              <a:t>Coefficients</a:t>
            </a:r>
            <a:r>
              <a:rPr lang="zh-CN" altLang="en-US" sz="4000" dirty="0">
                <a:solidFill>
                  <a:schemeClr val="accent1"/>
                </a:solidFill>
              </a:rPr>
              <a:t> </a:t>
            </a:r>
            <a:r>
              <a:rPr lang="en-US" altLang="zh-CN" sz="4000" dirty="0">
                <a:solidFill>
                  <a:schemeClr val="accent1"/>
                </a:solidFill>
              </a:rPr>
              <a:t>of</a:t>
            </a:r>
            <a:r>
              <a:rPr lang="zh-CN" altLang="en-US" sz="4000" dirty="0">
                <a:solidFill>
                  <a:schemeClr val="accent1"/>
                </a:solidFill>
              </a:rPr>
              <a:t> </a:t>
            </a:r>
            <a:r>
              <a:rPr lang="en-US" altLang="zh-CN" sz="4000" dirty="0">
                <a:solidFill>
                  <a:schemeClr val="accent1"/>
                </a:solidFill>
              </a:rPr>
              <a:t>Predictor</a:t>
            </a:r>
            <a:r>
              <a:rPr lang="zh-CN" altLang="en-US" sz="4000" dirty="0">
                <a:solidFill>
                  <a:schemeClr val="accent1"/>
                </a:solidFill>
              </a:rPr>
              <a:t> </a:t>
            </a:r>
            <a:r>
              <a:rPr lang="en-US" altLang="zh-CN" sz="4000" dirty="0">
                <a:solidFill>
                  <a:schemeClr val="accent1"/>
                </a:solidFill>
              </a:rPr>
              <a:t>Variables</a:t>
            </a:r>
            <a:endParaRPr lang="en-CA" sz="4000"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14</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4851399"/>
            <a:ext cx="10515600" cy="1325563"/>
          </a:xfrm>
        </p:spPr>
        <p:txBody>
          <a:bodyPr>
            <a:normAutofit/>
          </a:bodyPr>
          <a:lstStyle/>
          <a:p>
            <a:r>
              <a:rPr lang="en-CA" sz="2400" dirty="0"/>
              <a:t>Since 𝜙 changes with 𝑋</a:t>
            </a:r>
            <a:r>
              <a:rPr lang="en-CA" sz="2400" baseline="-25000" dirty="0"/>
              <a:t>2</a:t>
            </a:r>
            <a:r>
              <a:rPr lang="en-CA" sz="2400" dirty="0"/>
              <a:t>, the effect of 𝑋</a:t>
            </a:r>
            <a:r>
              <a:rPr lang="en-CA" sz="2400" baseline="-25000" dirty="0"/>
              <a:t>1</a:t>
            </a:r>
            <a:r>
              <a:rPr lang="en-CA" sz="2400" dirty="0"/>
              <a:t> on 𝑌 is no longer constant: adjusting 𝑋</a:t>
            </a:r>
            <a:r>
              <a:rPr lang="en-CA" sz="2400" baseline="-25000" dirty="0"/>
              <a:t>2</a:t>
            </a:r>
            <a:r>
              <a:rPr lang="en-CA" sz="2400" dirty="0"/>
              <a:t> will change the impact of 𝑋</a:t>
            </a:r>
            <a:r>
              <a:rPr lang="en-CA" sz="2400" baseline="-25000" dirty="0"/>
              <a:t>1 </a:t>
            </a:r>
            <a:r>
              <a:rPr lang="en-CA" sz="2400" dirty="0"/>
              <a:t>on 𝑌</a:t>
            </a:r>
          </a:p>
          <a:p>
            <a:endParaRPr lang="en-CA" sz="2400" dirty="0"/>
          </a:p>
        </p:txBody>
      </p:sp>
      <p:pic>
        <p:nvPicPr>
          <p:cNvPr id="6" name="Picture 5" descr="Text, letter&#10;&#10;Description automatically generated">
            <a:extLst>
              <a:ext uri="{FF2B5EF4-FFF2-40B4-BE49-F238E27FC236}">
                <a16:creationId xmlns:a16="http://schemas.microsoft.com/office/drawing/2014/main" id="{E586F470-A021-5B4E-90A8-CBBAC697C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425" y="2498089"/>
            <a:ext cx="5223095" cy="1861821"/>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AC3211E2-A7EE-E766-ED3F-EE822DAB9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4">
            <a:extLst>
              <a:ext uri="{FF2B5EF4-FFF2-40B4-BE49-F238E27FC236}">
                <a16:creationId xmlns:a16="http://schemas.microsoft.com/office/drawing/2014/main" id="{3384A2A0-65BD-FAF2-DB79-FD054548140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14</a:t>
            </a:fld>
            <a:endParaRPr lang="en-US"/>
          </a:p>
        </p:txBody>
      </p:sp>
      <p:pic>
        <p:nvPicPr>
          <p:cNvPr id="5" name="Picture 4">
            <a:extLst>
              <a:ext uri="{FF2B5EF4-FFF2-40B4-BE49-F238E27FC236}">
                <a16:creationId xmlns:a16="http://schemas.microsoft.com/office/drawing/2014/main" id="{581B4BE7-F877-D456-C98A-A81EFCA8D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9520" y="1597977"/>
            <a:ext cx="5080000" cy="584200"/>
          </a:xfrm>
          <a:prstGeom prst="rect">
            <a:avLst/>
          </a:prstGeom>
        </p:spPr>
      </p:pic>
      <p:cxnSp>
        <p:nvCxnSpPr>
          <p:cNvPr id="10" name="Straight Arrow Connector 9">
            <a:extLst>
              <a:ext uri="{FF2B5EF4-FFF2-40B4-BE49-F238E27FC236}">
                <a16:creationId xmlns:a16="http://schemas.microsoft.com/office/drawing/2014/main" id="{0CD4218D-4EA6-40E2-BFD8-1358CCC7AF26}"/>
              </a:ext>
            </a:extLst>
          </p:cNvPr>
          <p:cNvCxnSpPr>
            <a:cxnSpLocks/>
          </p:cNvCxnSpPr>
          <p:nvPr/>
        </p:nvCxnSpPr>
        <p:spPr>
          <a:xfrm>
            <a:off x="5819520" y="2226781"/>
            <a:ext cx="0" cy="31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8083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15</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567543"/>
            <a:ext cx="10515600" cy="4747253"/>
          </a:xfrm>
        </p:spPr>
        <p:txBody>
          <a:bodyPr/>
          <a:lstStyle/>
          <a:p>
            <a:r>
              <a:rPr lang="en-US" altLang="zh-CN" dirty="0"/>
              <a:t>Advertising</a:t>
            </a:r>
            <a:r>
              <a:rPr lang="zh-CN" altLang="en-US" dirty="0"/>
              <a:t> </a:t>
            </a:r>
            <a:r>
              <a:rPr lang="en-US" altLang="zh-CN" dirty="0"/>
              <a:t>data</a:t>
            </a:r>
            <a:endParaRPr lang="en-CA" dirty="0"/>
          </a:p>
        </p:txBody>
      </p:sp>
      <p:pic>
        <p:nvPicPr>
          <p:cNvPr id="9" name="Picture 8">
            <a:extLst>
              <a:ext uri="{FF2B5EF4-FFF2-40B4-BE49-F238E27FC236}">
                <a16:creationId xmlns:a16="http://schemas.microsoft.com/office/drawing/2014/main" id="{2F7FDDB7-D4D0-5149-BB7B-799CD6E43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3758924"/>
            <a:ext cx="6216780" cy="744262"/>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C369B25B-94F7-3D8D-EB56-80D59110E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3" name="Title 2">
            <a:extLst>
              <a:ext uri="{FF2B5EF4-FFF2-40B4-BE49-F238E27FC236}">
                <a16:creationId xmlns:a16="http://schemas.microsoft.com/office/drawing/2014/main" id="{8D69FF4B-58F0-63BB-7217-DA6A8426C9A9}"/>
              </a:ext>
            </a:extLst>
          </p:cNvPr>
          <p:cNvSpPr>
            <a:spLocks noGrp="1"/>
          </p:cNvSpPr>
          <p:nvPr>
            <p:ph type="title"/>
          </p:nvPr>
        </p:nvSpPr>
        <p:spPr>
          <a:xfrm>
            <a:off x="838200" y="365125"/>
            <a:ext cx="10515600" cy="1325563"/>
          </a:xfrm>
        </p:spPr>
        <p:txBody>
          <a:bodyPr>
            <a:normAutofit/>
          </a:bodyPr>
          <a:lstStyle/>
          <a:p>
            <a:pPr algn="ctr"/>
            <a:r>
              <a:rPr lang="en-US" altLang="zh-CN" sz="4000" dirty="0">
                <a:solidFill>
                  <a:schemeClr val="accent1"/>
                </a:solidFill>
              </a:rPr>
              <a:t>Interpreting</a:t>
            </a:r>
            <a:r>
              <a:rPr lang="zh-CN" altLang="en-US" sz="4000" dirty="0">
                <a:solidFill>
                  <a:schemeClr val="accent1"/>
                </a:solidFill>
              </a:rPr>
              <a:t> </a:t>
            </a:r>
            <a:r>
              <a:rPr lang="en-US" altLang="zh-CN" sz="4000" dirty="0">
                <a:solidFill>
                  <a:schemeClr val="accent1"/>
                </a:solidFill>
              </a:rPr>
              <a:t>Coefficients</a:t>
            </a:r>
            <a:r>
              <a:rPr lang="zh-CN" altLang="en-US" sz="4000" dirty="0">
                <a:solidFill>
                  <a:schemeClr val="accent1"/>
                </a:solidFill>
              </a:rPr>
              <a:t> </a:t>
            </a:r>
            <a:r>
              <a:rPr lang="en-US" altLang="zh-CN" sz="4000" dirty="0">
                <a:solidFill>
                  <a:schemeClr val="accent1"/>
                </a:solidFill>
              </a:rPr>
              <a:t>of</a:t>
            </a:r>
            <a:r>
              <a:rPr lang="zh-CN" altLang="en-US" sz="4000" dirty="0">
                <a:solidFill>
                  <a:schemeClr val="accent1"/>
                </a:solidFill>
              </a:rPr>
              <a:t> </a:t>
            </a:r>
            <a:r>
              <a:rPr lang="en-US" altLang="zh-CN" sz="4000" dirty="0">
                <a:solidFill>
                  <a:schemeClr val="accent1"/>
                </a:solidFill>
              </a:rPr>
              <a:t>Predictor</a:t>
            </a:r>
            <a:r>
              <a:rPr lang="zh-CN" altLang="en-US" sz="4000" dirty="0">
                <a:solidFill>
                  <a:schemeClr val="accent1"/>
                </a:solidFill>
              </a:rPr>
              <a:t> </a:t>
            </a:r>
            <a:r>
              <a:rPr lang="en-US" altLang="zh-CN" sz="4000" dirty="0">
                <a:solidFill>
                  <a:schemeClr val="accent1"/>
                </a:solidFill>
              </a:rPr>
              <a:t>Variables</a:t>
            </a:r>
            <a:endParaRPr lang="en-CA" sz="4000" dirty="0">
              <a:solidFill>
                <a:schemeClr val="accent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404652-5C00-1B3B-435A-72E923CB45AB}"/>
                  </a:ext>
                </a:extLst>
              </p:cNvPr>
              <p:cNvSpPr txBox="1"/>
              <p:nvPr/>
            </p:nvSpPr>
            <p:spPr>
              <a:xfrm>
                <a:off x="838200" y="4967291"/>
                <a:ext cx="10181253" cy="707886"/>
              </a:xfrm>
              <a:prstGeom prst="rect">
                <a:avLst/>
              </a:prstGeom>
              <a:noFill/>
            </p:spPr>
            <p:txBody>
              <a:bodyPr wrap="square">
                <a:spAutoFit/>
              </a:bodyPr>
              <a:lstStyle/>
              <a:p>
                <a:r>
                  <a:rPr lang="en-US" sz="2000" b="0" i="0" u="none" strike="noStrike" baseline="0" dirty="0"/>
                  <a:t>We can interpret the coefficient </a:t>
                </a:r>
                <a14:m>
                  <m:oMath xmlns:m="http://schemas.openxmlformats.org/officeDocument/2006/math">
                    <m:sSub>
                      <m:sSubPr>
                        <m:ctrlPr>
                          <a:rPr lang="en-US" sz="2000" b="0" i="1" u="none" strike="noStrike" baseline="0" smtClean="0">
                            <a:latin typeface="Cambria Math" panose="02040503050406030204" pitchFamily="18" charset="0"/>
                          </a:rPr>
                        </m:ctrlPr>
                      </m:sSubPr>
                      <m:e>
                        <m:r>
                          <a:rPr lang="en-US" sz="2000" b="0" i="1" u="none" strike="noStrike" baseline="0" smtClean="0">
                            <a:latin typeface="Cambria Math" panose="02040503050406030204" pitchFamily="18" charset="0"/>
                            <a:ea typeface="Cambria Math" panose="02040503050406030204" pitchFamily="18" charset="0"/>
                          </a:rPr>
                          <m:t>𝛽</m:t>
                        </m:r>
                      </m:e>
                      <m:sub>
                        <m:r>
                          <a:rPr lang="en-US" sz="2000" b="0" i="1" u="none" strike="noStrike" baseline="0" smtClean="0">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3</m:t>
                        </m:r>
                      </m:sub>
                    </m:sSub>
                  </m:oMath>
                </a14:m>
                <a:r>
                  <a:rPr lang="en-US" sz="2000" b="0" i="1" u="none" strike="noStrike" baseline="0" dirty="0"/>
                  <a:t>radio </a:t>
                </a:r>
                <a:r>
                  <a:rPr lang="en-US" sz="2000" b="0" i="0" u="none" strike="noStrike" baseline="0" dirty="0"/>
                  <a:t>as: spending additional 1,000 dollars on TV advertising leads to an </a:t>
                </a:r>
                <a:r>
                  <a:rPr lang="en-US" sz="2000" b="0" i="1" u="none" strike="noStrike" baseline="0" dirty="0"/>
                  <a:t>increase </a:t>
                </a:r>
                <a:r>
                  <a:rPr lang="en-US" sz="2000" b="0" i="0" u="none" strike="noStrike" baseline="0" dirty="0"/>
                  <a:t>in sales by approximately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i="1" dirty="0"/>
                  <a:t>radio </a:t>
                </a:r>
                <a:r>
                  <a:rPr lang="en-US" sz="2000" b="0" i="0" u="none" strike="noStrike" baseline="0" dirty="0"/>
                  <a:t>units.</a:t>
                </a:r>
              </a:p>
            </p:txBody>
          </p:sp>
        </mc:Choice>
        <mc:Fallback xmlns="">
          <p:sp>
            <p:nvSpPr>
              <p:cNvPr id="15" name="TextBox 14">
                <a:extLst>
                  <a:ext uri="{FF2B5EF4-FFF2-40B4-BE49-F238E27FC236}">
                    <a16:creationId xmlns:a16="http://schemas.microsoft.com/office/drawing/2014/main" id="{4A404652-5C00-1B3B-435A-72E923CB45AB}"/>
                  </a:ext>
                </a:extLst>
              </p:cNvPr>
              <p:cNvSpPr txBox="1">
                <a:spLocks noRot="1" noChangeAspect="1" noMove="1" noResize="1" noEditPoints="1" noAdjustHandles="1" noChangeArrowheads="1" noChangeShapeType="1" noTextEdit="1"/>
              </p:cNvSpPr>
              <p:nvPr/>
            </p:nvSpPr>
            <p:spPr>
              <a:xfrm>
                <a:off x="838200" y="4967291"/>
                <a:ext cx="10181253" cy="707886"/>
              </a:xfrm>
              <a:prstGeom prst="rect">
                <a:avLst/>
              </a:prstGeom>
              <a:blipFill>
                <a:blip r:embed="rId5"/>
                <a:stretch>
                  <a:fillRect l="-659" t="-5172" b="-14655"/>
                </a:stretch>
              </a:blipFill>
            </p:spPr>
            <p:txBody>
              <a:bodyPr/>
              <a:lstStyle/>
              <a:p>
                <a:r>
                  <a:rPr lang="en-US">
                    <a:noFill/>
                  </a:rPr>
                  <a:t> </a:t>
                </a:r>
              </a:p>
            </p:txBody>
          </p:sp>
        </mc:Fallback>
      </mc:AlternateContent>
      <p:sp>
        <p:nvSpPr>
          <p:cNvPr id="2" name="Slide Number Placeholder 4">
            <a:extLst>
              <a:ext uri="{FF2B5EF4-FFF2-40B4-BE49-F238E27FC236}">
                <a16:creationId xmlns:a16="http://schemas.microsoft.com/office/drawing/2014/main" id="{EFEBE165-A4D6-AE60-1BD7-BD519810F3AE}"/>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15</a:t>
            </a:fld>
            <a:endParaRPr lang="en-US"/>
          </a:p>
        </p:txBody>
      </p:sp>
      <p:pic>
        <p:nvPicPr>
          <p:cNvPr id="3" name="Picture 2">
            <a:extLst>
              <a:ext uri="{FF2B5EF4-FFF2-40B4-BE49-F238E27FC236}">
                <a16:creationId xmlns:a16="http://schemas.microsoft.com/office/drawing/2014/main" id="{8755D847-2329-AC4C-9316-B02C15855E47}"/>
              </a:ext>
            </a:extLst>
          </p:cNvPr>
          <p:cNvPicPr>
            <a:picLocks noChangeAspect="1"/>
          </p:cNvPicPr>
          <p:nvPr/>
        </p:nvPicPr>
        <p:blipFill>
          <a:blip r:embed="rId6"/>
          <a:stretch>
            <a:fillRect/>
          </a:stretch>
        </p:blipFill>
        <p:spPr>
          <a:xfrm>
            <a:off x="1397000" y="2297135"/>
            <a:ext cx="5619451" cy="1092671"/>
          </a:xfrm>
          <a:prstGeom prst="rect">
            <a:avLst/>
          </a:prstGeom>
        </p:spPr>
      </p:pic>
    </p:spTree>
    <p:extLst>
      <p:ext uri="{BB962C8B-B14F-4D97-AF65-F5344CB8AC3E}">
        <p14:creationId xmlns:p14="http://schemas.microsoft.com/office/powerpoint/2010/main" val="4503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16</a:t>
            </a:fld>
            <a:endParaRPr lang="en-US">
              <a:solidFill>
                <a:srgbClr val="FFFFFF"/>
              </a:solidFill>
            </a:endParaRPr>
          </a:p>
        </p:txBody>
      </p:sp>
      <p:pic>
        <p:nvPicPr>
          <p:cNvPr id="8" name="Picture 7" descr="Shape&#10;&#10;Description automatically generated with medium confidence">
            <a:extLst>
              <a:ext uri="{FF2B5EF4-FFF2-40B4-BE49-F238E27FC236}">
                <a16:creationId xmlns:a16="http://schemas.microsoft.com/office/drawing/2014/main" id="{C369B25B-94F7-3D8D-EB56-80D59110E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3" name="Title 2">
            <a:extLst>
              <a:ext uri="{FF2B5EF4-FFF2-40B4-BE49-F238E27FC236}">
                <a16:creationId xmlns:a16="http://schemas.microsoft.com/office/drawing/2014/main" id="{8D69FF4B-58F0-63BB-7217-DA6A8426C9A9}"/>
              </a:ext>
            </a:extLst>
          </p:cNvPr>
          <p:cNvSpPr>
            <a:spLocks noGrp="1"/>
          </p:cNvSpPr>
          <p:nvPr>
            <p:ph type="title"/>
          </p:nvPr>
        </p:nvSpPr>
        <p:spPr>
          <a:xfrm>
            <a:off x="838200" y="365125"/>
            <a:ext cx="10515600" cy="1325563"/>
          </a:xfrm>
        </p:spPr>
        <p:txBody>
          <a:bodyPr>
            <a:normAutofit/>
          </a:bodyPr>
          <a:lstStyle/>
          <a:p>
            <a:pPr algn="ctr"/>
            <a:r>
              <a:rPr lang="en-US" altLang="zh-CN" sz="4000" dirty="0">
                <a:solidFill>
                  <a:schemeClr val="accent1"/>
                </a:solidFill>
              </a:rPr>
              <a:t>Interpreting</a:t>
            </a:r>
            <a:r>
              <a:rPr lang="zh-CN" altLang="en-US" sz="4000" dirty="0">
                <a:solidFill>
                  <a:schemeClr val="accent1"/>
                </a:solidFill>
              </a:rPr>
              <a:t> </a:t>
            </a:r>
            <a:r>
              <a:rPr lang="en-US" altLang="zh-CN" sz="4000" dirty="0">
                <a:solidFill>
                  <a:schemeClr val="accent1"/>
                </a:solidFill>
              </a:rPr>
              <a:t>Coefficients</a:t>
            </a:r>
            <a:r>
              <a:rPr lang="zh-CN" altLang="en-US" sz="4000" dirty="0">
                <a:solidFill>
                  <a:schemeClr val="accent1"/>
                </a:solidFill>
              </a:rPr>
              <a:t> </a:t>
            </a:r>
            <a:r>
              <a:rPr lang="en-US" altLang="zh-CN" sz="4000" dirty="0">
                <a:solidFill>
                  <a:schemeClr val="accent1"/>
                </a:solidFill>
              </a:rPr>
              <a:t>of</a:t>
            </a:r>
            <a:r>
              <a:rPr lang="zh-CN" altLang="en-US" sz="4000" dirty="0">
                <a:solidFill>
                  <a:schemeClr val="accent1"/>
                </a:solidFill>
              </a:rPr>
              <a:t> </a:t>
            </a:r>
            <a:r>
              <a:rPr lang="en-US" altLang="zh-CN" sz="4000" dirty="0">
                <a:solidFill>
                  <a:schemeClr val="accent1"/>
                </a:solidFill>
              </a:rPr>
              <a:t>Predictor</a:t>
            </a:r>
            <a:r>
              <a:rPr lang="zh-CN" altLang="en-US" sz="4000" dirty="0">
                <a:solidFill>
                  <a:schemeClr val="accent1"/>
                </a:solidFill>
              </a:rPr>
              <a:t> </a:t>
            </a:r>
            <a:r>
              <a:rPr lang="en-US" altLang="zh-CN" sz="4000" dirty="0">
                <a:solidFill>
                  <a:schemeClr val="accent1"/>
                </a:solidFill>
              </a:rPr>
              <a:t>Variables</a:t>
            </a:r>
            <a:endParaRPr lang="en-CA" sz="4000" dirty="0">
              <a:solidFill>
                <a:schemeClr val="accent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404652-5C00-1B3B-435A-72E923CB45AB}"/>
                  </a:ext>
                </a:extLst>
              </p:cNvPr>
              <p:cNvSpPr txBox="1"/>
              <p:nvPr/>
            </p:nvSpPr>
            <p:spPr>
              <a:xfrm>
                <a:off x="547394" y="5297621"/>
                <a:ext cx="11483497" cy="1323439"/>
              </a:xfrm>
              <a:prstGeom prst="rect">
                <a:avLst/>
              </a:prstGeom>
              <a:noFill/>
            </p:spPr>
            <p:txBody>
              <a:bodyPr wrap="square">
                <a:spAutoFit/>
              </a:bodyPr>
              <a:lstStyle/>
              <a:p>
                <a:r>
                  <a:rPr lang="en-US" sz="2000" b="0" i="0" u="none" strike="noStrike" baseline="0" dirty="0"/>
                  <a:t>The coefficient estimates in the output suggest that an increase in TV advertising of 1,000 dollars is associated with increased sales of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i="1" dirty="0"/>
                  <a:t>radio</a:t>
                </a:r>
                <a:r>
                  <a:rPr lang="en-US" sz="2000" b="0" i="0" u="none" strike="noStrike" baseline="0" dirty="0"/>
                  <a:t>) × 1000 = 19 + 1</a:t>
                </a:r>
                <a:r>
                  <a:rPr lang="en-US" sz="2000" b="0" i="1" u="none" strike="noStrike" baseline="0" dirty="0"/>
                  <a:t>.</a:t>
                </a:r>
                <a:r>
                  <a:rPr lang="en-US" sz="2000" b="0" i="0" u="none" strike="noStrike" baseline="0" dirty="0"/>
                  <a:t>1</a:t>
                </a:r>
                <a:r>
                  <a:rPr lang="en-US" sz="2000" b="0" i="1" u="none" strike="noStrike" baseline="0" dirty="0"/>
                  <a:t>radio </a:t>
                </a:r>
                <a:r>
                  <a:rPr lang="en-US" sz="2000" b="0" i="0" u="none" strike="noStrike" baseline="0" dirty="0"/>
                  <a:t>units. And an increase in radio advertising of 1,000 dollars will be associated with an increase in sales of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rPr>
                          <m:t>+</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𝑇𝑉</m:t>
                    </m:r>
                  </m:oMath>
                </a14:m>
                <a:r>
                  <a:rPr lang="en-US" sz="2000" i="1" dirty="0"/>
                  <a:t> </a:t>
                </a:r>
                <a:r>
                  <a:rPr lang="en-US" sz="2000" b="0" i="0" u="none" strike="noStrike" baseline="0" dirty="0"/>
                  <a:t>) × 1</a:t>
                </a:r>
                <a:r>
                  <a:rPr lang="en-US" sz="2000" b="0" i="1" u="none" strike="noStrike" baseline="0" dirty="0"/>
                  <a:t>, </a:t>
                </a:r>
                <a:r>
                  <a:rPr lang="en-US" sz="2000" b="0" i="0" u="none" strike="noStrike" baseline="0" dirty="0"/>
                  <a:t>000 = 29 + 1</a:t>
                </a:r>
                <a:r>
                  <a:rPr lang="en-US" sz="2000" b="0" i="1" u="none" strike="noStrike" baseline="0" dirty="0"/>
                  <a:t>.</a:t>
                </a:r>
                <a:r>
                  <a:rPr lang="en-US" sz="2000" b="0" i="0" u="none" strike="noStrike" baseline="0" dirty="0"/>
                  <a:t>1</a:t>
                </a:r>
                <a:r>
                  <a:rPr lang="en-US" sz="2000" b="0" i="1" u="none" strike="noStrike" baseline="0" dirty="0"/>
                  <a:t>TV </a:t>
                </a:r>
                <a:r>
                  <a:rPr lang="en-US" sz="2000" b="0" i="0" u="none" strike="noStrike" baseline="0" dirty="0"/>
                  <a:t>) units.</a:t>
                </a:r>
              </a:p>
            </p:txBody>
          </p:sp>
        </mc:Choice>
        <mc:Fallback xmlns="">
          <p:sp>
            <p:nvSpPr>
              <p:cNvPr id="15" name="TextBox 14">
                <a:extLst>
                  <a:ext uri="{FF2B5EF4-FFF2-40B4-BE49-F238E27FC236}">
                    <a16:creationId xmlns:a16="http://schemas.microsoft.com/office/drawing/2014/main" id="{4A404652-5C00-1B3B-435A-72E923CB45AB}"/>
                  </a:ext>
                </a:extLst>
              </p:cNvPr>
              <p:cNvSpPr txBox="1">
                <a:spLocks noRot="1" noChangeAspect="1" noMove="1" noResize="1" noEditPoints="1" noAdjustHandles="1" noChangeArrowheads="1" noChangeShapeType="1" noTextEdit="1"/>
              </p:cNvSpPr>
              <p:nvPr/>
            </p:nvSpPr>
            <p:spPr>
              <a:xfrm>
                <a:off x="547394" y="5297621"/>
                <a:ext cx="11483497" cy="1323439"/>
              </a:xfrm>
              <a:prstGeom prst="rect">
                <a:avLst/>
              </a:prstGeom>
              <a:blipFill>
                <a:blip r:embed="rId4"/>
                <a:stretch>
                  <a:fillRect l="-584" t="-2304" b="-73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BFE49206-439F-3E10-1626-37DBCBFB6857}"/>
              </a:ext>
            </a:extLst>
          </p:cNvPr>
          <p:cNvPicPr>
            <a:picLocks noChangeAspect="1"/>
          </p:cNvPicPr>
          <p:nvPr/>
        </p:nvPicPr>
        <p:blipFill>
          <a:blip r:embed="rId5"/>
          <a:stretch>
            <a:fillRect/>
          </a:stretch>
        </p:blipFill>
        <p:spPr>
          <a:xfrm>
            <a:off x="697835" y="1834986"/>
            <a:ext cx="5062885" cy="336718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321E4F7-422D-C7D7-2378-AEFE1776D254}"/>
                  </a:ext>
                </a:extLst>
              </p:cNvPr>
              <p:cNvSpPr txBox="1"/>
              <p:nvPr/>
            </p:nvSpPr>
            <p:spPr>
              <a:xfrm>
                <a:off x="5915733" y="3557487"/>
                <a:ext cx="4458789" cy="707886"/>
              </a:xfrm>
              <a:prstGeom prst="rect">
                <a:avLst/>
              </a:prstGeom>
              <a:noFill/>
            </p:spPr>
            <p:txBody>
              <a:bodyPr wrap="square" rtlCol="0">
                <a:spAutoFit/>
              </a:bodyPr>
              <a:lstStyle/>
              <a:p>
                <a:r>
                  <a:rPr lang="en-US" sz="2000" dirty="0"/>
                  <a:t>Sale = 6.75 + (1.91E-2 + 1.086E-3 radio) x TV + 2.886E-2 radio + </a:t>
                </a:r>
                <a14:m>
                  <m:oMath xmlns:m="http://schemas.openxmlformats.org/officeDocument/2006/math">
                    <m:r>
                      <a:rPr lang="en-US" sz="2000" i="1" smtClean="0">
                        <a:latin typeface="Cambria Math" panose="02040503050406030204" pitchFamily="18" charset="0"/>
                        <a:ea typeface="Cambria Math" panose="02040503050406030204" pitchFamily="18" charset="0"/>
                      </a:rPr>
                      <m:t>𝜀</m:t>
                    </m:r>
                  </m:oMath>
                </a14:m>
                <a:endParaRPr lang="en-US" sz="2000" dirty="0"/>
              </a:p>
            </p:txBody>
          </p:sp>
        </mc:Choice>
        <mc:Fallback xmlns="">
          <p:sp>
            <p:nvSpPr>
              <p:cNvPr id="2" name="TextBox 1">
                <a:extLst>
                  <a:ext uri="{FF2B5EF4-FFF2-40B4-BE49-F238E27FC236}">
                    <a16:creationId xmlns:a16="http://schemas.microsoft.com/office/drawing/2014/main" id="{C321E4F7-422D-C7D7-2378-AEFE1776D254}"/>
                  </a:ext>
                </a:extLst>
              </p:cNvPr>
              <p:cNvSpPr txBox="1">
                <a:spLocks noRot="1" noChangeAspect="1" noMove="1" noResize="1" noEditPoints="1" noAdjustHandles="1" noChangeArrowheads="1" noChangeShapeType="1" noTextEdit="1"/>
              </p:cNvSpPr>
              <p:nvPr/>
            </p:nvSpPr>
            <p:spPr>
              <a:xfrm>
                <a:off x="5915733" y="3557487"/>
                <a:ext cx="4458789" cy="707886"/>
              </a:xfrm>
              <a:prstGeom prst="rect">
                <a:avLst/>
              </a:prstGeom>
              <a:blipFill>
                <a:blip r:embed="rId6"/>
                <a:stretch>
                  <a:fillRect l="-1366" t="-5172" r="-956" b="-14655"/>
                </a:stretch>
              </a:blipFill>
            </p:spPr>
            <p:txBody>
              <a:bodyPr/>
              <a:lstStyle/>
              <a:p>
                <a:r>
                  <a:rPr lang="en-US">
                    <a:noFill/>
                  </a:rPr>
                  <a:t> </a:t>
                </a:r>
              </a:p>
            </p:txBody>
          </p:sp>
        </mc:Fallback>
      </mc:AlternateContent>
      <p:sp>
        <p:nvSpPr>
          <p:cNvPr id="3" name="Slide Number Placeholder 4">
            <a:extLst>
              <a:ext uri="{FF2B5EF4-FFF2-40B4-BE49-F238E27FC236}">
                <a16:creationId xmlns:a16="http://schemas.microsoft.com/office/drawing/2014/main" id="{0CD22C1F-BD29-3293-19A7-5DEA9699755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16</a:t>
            </a:fld>
            <a:endParaRPr lang="en-US"/>
          </a:p>
        </p:txBody>
      </p:sp>
      <p:sp>
        <p:nvSpPr>
          <p:cNvPr id="6" name="TextBox 5">
            <a:extLst>
              <a:ext uri="{FF2B5EF4-FFF2-40B4-BE49-F238E27FC236}">
                <a16:creationId xmlns:a16="http://schemas.microsoft.com/office/drawing/2014/main" id="{EC520C74-C649-7617-F259-AA09A5CEDDBE}"/>
              </a:ext>
            </a:extLst>
          </p:cNvPr>
          <p:cNvSpPr txBox="1"/>
          <p:nvPr/>
        </p:nvSpPr>
        <p:spPr>
          <a:xfrm>
            <a:off x="5915732" y="2389424"/>
            <a:ext cx="5694535" cy="1015663"/>
          </a:xfrm>
          <a:prstGeom prst="rect">
            <a:avLst/>
          </a:prstGeom>
          <a:noFill/>
        </p:spPr>
        <p:txBody>
          <a:bodyPr wrap="square">
            <a:spAutoFit/>
          </a:bodyPr>
          <a:lstStyle/>
          <a:p>
            <a:pPr algn="l"/>
            <a:r>
              <a:rPr lang="en-US" sz="2000" b="0" i="0" u="none" strike="noStrike" baseline="0" dirty="0"/>
              <a:t>The results from the output strongly suggest that the model that includes the interaction term is superior to the model that contains only main effects. </a:t>
            </a:r>
          </a:p>
        </p:txBody>
      </p:sp>
      <p:sp>
        <p:nvSpPr>
          <p:cNvPr id="7" name="TextBox 6">
            <a:extLst>
              <a:ext uri="{FF2B5EF4-FFF2-40B4-BE49-F238E27FC236}">
                <a16:creationId xmlns:a16="http://schemas.microsoft.com/office/drawing/2014/main" id="{86094FB1-43A6-A5BE-F944-FAAB86F3104D}"/>
              </a:ext>
            </a:extLst>
          </p:cNvPr>
          <p:cNvSpPr txBox="1"/>
          <p:nvPr/>
        </p:nvSpPr>
        <p:spPr>
          <a:xfrm>
            <a:off x="5915732" y="1816666"/>
            <a:ext cx="5216364" cy="369332"/>
          </a:xfrm>
          <a:prstGeom prst="rect">
            <a:avLst/>
          </a:prstGeom>
          <a:noFill/>
        </p:spPr>
        <p:txBody>
          <a:bodyPr wrap="none" rtlCol="0">
            <a:spAutoFit/>
          </a:bodyPr>
          <a:lstStyle/>
          <a:p>
            <a:r>
              <a:rPr lang="en-US" dirty="0"/>
              <a:t>Is it necessary to include the interaction term or not? </a:t>
            </a:r>
          </a:p>
        </p:txBody>
      </p:sp>
    </p:spTree>
    <p:extLst>
      <p:ext uri="{BB962C8B-B14F-4D97-AF65-F5344CB8AC3E}">
        <p14:creationId xmlns:p14="http://schemas.microsoft.com/office/powerpoint/2010/main" val="255430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17</a:t>
            </a:fld>
            <a:endParaRPr lang="en-US">
              <a:solidFill>
                <a:srgbClr val="FFFFFF"/>
              </a:solidFill>
            </a:endParaRPr>
          </a:p>
        </p:txBody>
      </p:sp>
      <p:pic>
        <p:nvPicPr>
          <p:cNvPr id="8" name="Picture 7" descr="Shape&#10;&#10;Description automatically generated with medium confidence">
            <a:extLst>
              <a:ext uri="{FF2B5EF4-FFF2-40B4-BE49-F238E27FC236}">
                <a16:creationId xmlns:a16="http://schemas.microsoft.com/office/drawing/2014/main" id="{C369B25B-94F7-3D8D-EB56-80D59110E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0" name="TextBox 9">
            <a:extLst>
              <a:ext uri="{FF2B5EF4-FFF2-40B4-BE49-F238E27FC236}">
                <a16:creationId xmlns:a16="http://schemas.microsoft.com/office/drawing/2014/main" id="{964B2597-3D44-BC05-F26F-79A7A07A2195}"/>
              </a:ext>
            </a:extLst>
          </p:cNvPr>
          <p:cNvSpPr txBox="1"/>
          <p:nvPr/>
        </p:nvSpPr>
        <p:spPr>
          <a:xfrm>
            <a:off x="1007706" y="1645265"/>
            <a:ext cx="10346094" cy="4708981"/>
          </a:xfrm>
          <a:prstGeom prst="rect">
            <a:avLst/>
          </a:prstGeom>
          <a:noFill/>
        </p:spPr>
        <p:txBody>
          <a:bodyPr wrap="square">
            <a:spAutoFit/>
          </a:bodyPr>
          <a:lstStyle/>
          <a:p>
            <a:pPr marL="342900" indent="-342900">
              <a:buFont typeface="Arial" panose="020B0604020202020204" pitchFamily="34" charset="0"/>
              <a:buChar char="•"/>
            </a:pPr>
            <a:r>
              <a:rPr lang="en-US" sz="2000" b="0" i="0" u="none" strike="noStrike" baseline="0" dirty="0"/>
              <a:t>In this example, the p-values associated with TV, radio, and the interaction term all are statistically significant and so it is obvious that all three variables should be included in the model. However, it is sometimes the case that an interaction term has a very small p-value, but the associated main effects (in this case, TV and radio) do not.</a:t>
            </a:r>
            <a:endParaRPr lang="en-US" sz="2000" b="0" u="none" strike="noStrike" baseline="0" dirty="0"/>
          </a:p>
          <a:p>
            <a:pPr marL="342900" indent="-342900" algn="l">
              <a:buFont typeface="Arial" panose="020B0604020202020204" pitchFamily="34" charset="0"/>
              <a:buChar char="•"/>
            </a:pPr>
            <a:r>
              <a:rPr lang="en-US" sz="2000" b="0" u="none" strike="noStrike" baseline="0" dirty="0"/>
              <a:t>The </a:t>
            </a:r>
            <a:r>
              <a:rPr lang="en-US" sz="2000" b="0" u="none" strike="noStrike" baseline="0" dirty="0">
                <a:solidFill>
                  <a:schemeClr val="accent1"/>
                </a:solidFill>
              </a:rPr>
              <a:t>hierarchical principle </a:t>
            </a:r>
            <a:r>
              <a:rPr lang="en-US" sz="2000" b="0" u="none" strike="noStrike" baseline="0" dirty="0"/>
              <a:t>states that if we include an interaction in a model, we should also include the main effects, even if the p-values associated with principle their coefficients are not significant.</a:t>
            </a:r>
          </a:p>
          <a:p>
            <a:pPr marL="342900" indent="-342900" algn="l">
              <a:buFont typeface="Arial" panose="020B0604020202020204" pitchFamily="34" charset="0"/>
              <a:buChar char="•"/>
            </a:pPr>
            <a:endParaRPr lang="en-US" sz="2000" b="0" i="1" u="none" strike="noStrike" baseline="0" dirty="0"/>
          </a:p>
          <a:p>
            <a:pPr algn="l"/>
            <a:r>
              <a:rPr lang="en-US" sz="2000" b="1" i="0" u="none" strike="noStrike" baseline="0" dirty="0"/>
              <a:t>Caution </a:t>
            </a:r>
          </a:p>
          <a:p>
            <a:pPr marL="342900" indent="-342900" algn="l">
              <a:buFont typeface="Arial" panose="020B0604020202020204" pitchFamily="34" charset="0"/>
              <a:buChar char="•"/>
            </a:pPr>
            <a:r>
              <a:rPr lang="en-US" sz="2000" dirty="0"/>
              <a:t>I</a:t>
            </a:r>
            <a:r>
              <a:rPr lang="en-US" sz="2000" b="0" i="0" u="none" strike="noStrike" baseline="0" dirty="0"/>
              <a:t>f the interaction between </a:t>
            </a:r>
            <a:r>
              <a:rPr lang="en-US" sz="2000" b="0" i="1" u="none" strike="noStrike" baseline="0" dirty="0"/>
              <a:t>X</a:t>
            </a:r>
            <a:r>
              <a:rPr lang="en-US" sz="2000" b="0" i="0" u="none" strike="noStrike" baseline="0" dirty="0"/>
              <a:t>1 and </a:t>
            </a:r>
            <a:r>
              <a:rPr lang="en-US" sz="2000" b="0" i="1" u="none" strike="noStrike" baseline="0" dirty="0"/>
              <a:t>X</a:t>
            </a:r>
            <a:r>
              <a:rPr lang="en-US" sz="2000" b="0" i="0" u="none" strike="noStrike" baseline="0" dirty="0"/>
              <a:t>2 seems important, then we should include both </a:t>
            </a:r>
            <a:r>
              <a:rPr lang="en-US" sz="2000" b="0" i="1" u="none" strike="noStrike" baseline="0" dirty="0"/>
              <a:t>X</a:t>
            </a:r>
            <a:r>
              <a:rPr lang="en-US" sz="2000" b="0" i="0" u="none" strike="noStrike" baseline="0" dirty="0"/>
              <a:t>1 and </a:t>
            </a:r>
            <a:r>
              <a:rPr lang="en-US" sz="2000" b="0" i="1" u="none" strike="noStrike" baseline="0" dirty="0"/>
              <a:t>X</a:t>
            </a:r>
            <a:r>
              <a:rPr lang="en-US" sz="2000" b="0" i="0" u="none" strike="noStrike" baseline="0" dirty="0"/>
              <a:t>2 in the model even if their coefficient estimates have large p-values.</a:t>
            </a:r>
          </a:p>
          <a:p>
            <a:pPr marL="342900" indent="-342900" algn="l">
              <a:buFont typeface="Arial" panose="020B0604020202020204" pitchFamily="34" charset="0"/>
              <a:buChar char="•"/>
            </a:pPr>
            <a:r>
              <a:rPr lang="en-US" sz="2000" b="0" i="0" u="none" strike="noStrike" baseline="0" dirty="0"/>
              <a:t>The rationale for this principle is that if </a:t>
            </a:r>
            <a:r>
              <a:rPr lang="en-US" sz="2000" b="0" i="1" u="none" strike="noStrike" baseline="0" dirty="0"/>
              <a:t>X</a:t>
            </a:r>
            <a:r>
              <a:rPr lang="en-US" sz="2000" b="0" i="0" u="none" strike="noStrike" baseline="0" dirty="0"/>
              <a:t>1×</a:t>
            </a:r>
            <a:r>
              <a:rPr lang="en-US" sz="2000" b="0" i="1" u="none" strike="noStrike" baseline="0" dirty="0"/>
              <a:t>X</a:t>
            </a:r>
            <a:r>
              <a:rPr lang="en-US" sz="2000" b="0" i="0" u="none" strike="noStrike" baseline="0" dirty="0"/>
              <a:t>2 is related to the response, then whether or not the coefficients of X1 or X2 are exactly zero is of little interest. Also, </a:t>
            </a:r>
            <a:r>
              <a:rPr lang="en-US" sz="2000" b="0" i="1" u="none" strike="noStrike" baseline="0" dirty="0"/>
              <a:t>X</a:t>
            </a:r>
            <a:r>
              <a:rPr lang="en-US" sz="2000" b="0" i="0" u="none" strike="noStrike" baseline="0" dirty="0"/>
              <a:t>1 ×</a:t>
            </a:r>
            <a:r>
              <a:rPr lang="en-US" sz="2000" b="0" i="1" u="none" strike="noStrike" baseline="0" dirty="0"/>
              <a:t>X</a:t>
            </a:r>
            <a:r>
              <a:rPr lang="en-US" sz="2000" b="0" i="0" u="none" strike="noStrike" baseline="0" dirty="0"/>
              <a:t>2 is typically correlated with </a:t>
            </a:r>
            <a:r>
              <a:rPr lang="en-US" sz="2000" b="0" i="1" u="none" strike="noStrike" baseline="0" dirty="0"/>
              <a:t>X</a:t>
            </a:r>
            <a:r>
              <a:rPr lang="en-US" sz="2000" b="0" i="0" u="none" strike="noStrike" baseline="0" dirty="0"/>
              <a:t>1 and </a:t>
            </a:r>
            <a:r>
              <a:rPr lang="en-US" sz="2000" b="0" i="1" u="none" strike="noStrike" baseline="0" dirty="0"/>
              <a:t>X</a:t>
            </a:r>
            <a:r>
              <a:rPr lang="en-US" sz="2000" b="0" i="0" u="none" strike="noStrike" baseline="0" dirty="0"/>
              <a:t>2, and so leaving them out tends to alter the meaning of the</a:t>
            </a:r>
            <a:r>
              <a:rPr lang="en-US" sz="2000" b="0" i="0" u="none" strike="noStrike" dirty="0"/>
              <a:t> </a:t>
            </a:r>
            <a:r>
              <a:rPr lang="en-US" sz="2000" b="0" i="0" u="none" strike="noStrike" baseline="0" dirty="0"/>
              <a:t>interaction.</a:t>
            </a:r>
            <a:endParaRPr lang="en-US" sz="2000" dirty="0"/>
          </a:p>
        </p:txBody>
      </p:sp>
      <p:sp>
        <p:nvSpPr>
          <p:cNvPr id="13" name="Title 2">
            <a:extLst>
              <a:ext uri="{FF2B5EF4-FFF2-40B4-BE49-F238E27FC236}">
                <a16:creationId xmlns:a16="http://schemas.microsoft.com/office/drawing/2014/main" id="{7A26D023-0158-4196-664D-CA2432A01862}"/>
              </a:ext>
            </a:extLst>
          </p:cNvPr>
          <p:cNvSpPr>
            <a:spLocks noGrp="1"/>
          </p:cNvSpPr>
          <p:nvPr>
            <p:ph type="title"/>
          </p:nvPr>
        </p:nvSpPr>
        <p:spPr>
          <a:xfrm>
            <a:off x="838200" y="365125"/>
            <a:ext cx="10515600" cy="1325563"/>
          </a:xfrm>
        </p:spPr>
        <p:txBody>
          <a:bodyPr>
            <a:normAutofit/>
          </a:bodyPr>
          <a:lstStyle/>
          <a:p>
            <a:pPr algn="ctr"/>
            <a:r>
              <a:rPr lang="en-US" altLang="zh-CN" sz="4000" dirty="0">
                <a:solidFill>
                  <a:schemeClr val="accent1"/>
                </a:solidFill>
              </a:rPr>
              <a:t>Interpreting</a:t>
            </a:r>
            <a:r>
              <a:rPr lang="zh-CN" altLang="en-US" sz="4000" dirty="0">
                <a:solidFill>
                  <a:schemeClr val="accent1"/>
                </a:solidFill>
              </a:rPr>
              <a:t> </a:t>
            </a:r>
            <a:r>
              <a:rPr lang="en-US" altLang="zh-CN" sz="4000" dirty="0">
                <a:solidFill>
                  <a:schemeClr val="accent1"/>
                </a:solidFill>
              </a:rPr>
              <a:t>Coefficients</a:t>
            </a:r>
            <a:r>
              <a:rPr lang="zh-CN" altLang="en-US" sz="4000" dirty="0">
                <a:solidFill>
                  <a:schemeClr val="accent1"/>
                </a:solidFill>
              </a:rPr>
              <a:t> </a:t>
            </a:r>
            <a:r>
              <a:rPr lang="en-US" altLang="zh-CN" sz="4000" dirty="0">
                <a:solidFill>
                  <a:schemeClr val="accent1"/>
                </a:solidFill>
              </a:rPr>
              <a:t>of</a:t>
            </a:r>
            <a:r>
              <a:rPr lang="zh-CN" altLang="en-US" sz="4000" dirty="0">
                <a:solidFill>
                  <a:schemeClr val="accent1"/>
                </a:solidFill>
              </a:rPr>
              <a:t> </a:t>
            </a:r>
            <a:r>
              <a:rPr lang="en-US" altLang="zh-CN" sz="4000" dirty="0">
                <a:solidFill>
                  <a:schemeClr val="accent1"/>
                </a:solidFill>
              </a:rPr>
              <a:t>Predictor</a:t>
            </a:r>
            <a:r>
              <a:rPr lang="zh-CN" altLang="en-US" sz="4000" dirty="0">
                <a:solidFill>
                  <a:schemeClr val="accent1"/>
                </a:solidFill>
              </a:rPr>
              <a:t> </a:t>
            </a:r>
            <a:r>
              <a:rPr lang="en-US" altLang="zh-CN" sz="4000" dirty="0">
                <a:solidFill>
                  <a:schemeClr val="accent1"/>
                </a:solidFill>
              </a:rPr>
              <a:t>Variables</a:t>
            </a:r>
            <a:endParaRPr lang="en-CA" sz="4000" dirty="0">
              <a:solidFill>
                <a:schemeClr val="accent1"/>
              </a:solidFill>
            </a:endParaRPr>
          </a:p>
        </p:txBody>
      </p:sp>
      <p:sp>
        <p:nvSpPr>
          <p:cNvPr id="2" name="Slide Number Placeholder 4">
            <a:extLst>
              <a:ext uri="{FF2B5EF4-FFF2-40B4-BE49-F238E27FC236}">
                <a16:creationId xmlns:a16="http://schemas.microsoft.com/office/drawing/2014/main" id="{2AE17DAF-4D00-977C-E4BF-E59FC394DCF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17</a:t>
            </a:fld>
            <a:endParaRPr lang="en-US"/>
          </a:p>
        </p:txBody>
      </p:sp>
    </p:spTree>
    <p:extLst>
      <p:ext uri="{BB962C8B-B14F-4D97-AF65-F5344CB8AC3E}">
        <p14:creationId xmlns:p14="http://schemas.microsoft.com/office/powerpoint/2010/main" val="226759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barn(inVertical)">
                                      <p:cBhvr>
                                        <p:cTn id="7" dur="500"/>
                                        <p:tgtEl>
                                          <p:spTgt spid="10">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
                                            <p:txEl>
                                              <p:pRg st="4" end="4"/>
                                            </p:txEl>
                                          </p:spTgt>
                                        </p:tgtEl>
                                        <p:attrNameLst>
                                          <p:attrName>style.visibility</p:attrName>
                                        </p:attrNameLst>
                                      </p:cBhvr>
                                      <p:to>
                                        <p:strVal val="visible"/>
                                      </p:to>
                                    </p:set>
                                    <p:animEffect transition="in" filter="barn(inVertical)">
                                      <p:cBhvr>
                                        <p:cTn id="10" dur="500"/>
                                        <p:tgtEl>
                                          <p:spTgt spid="10">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animEffect transition="in" filter="barn(inVertical)">
                                      <p:cBhvr>
                                        <p:cTn id="13"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869858" y="365125"/>
            <a:ext cx="6342689" cy="1807305"/>
          </a:xfrm>
        </p:spPr>
        <p:txBody>
          <a:bodyPr>
            <a:normAutofit/>
          </a:bodyPr>
          <a:lstStyle/>
          <a:p>
            <a:r>
              <a:rPr lang="en-US" dirty="0"/>
              <a:t>In class Practice Problem 4</a:t>
            </a:r>
          </a:p>
        </p:txBody>
      </p:sp>
      <p:pic>
        <p:nvPicPr>
          <p:cNvPr id="5" name="Picture 4" descr="A midsection of a person holding a miniature house">
            <a:extLst>
              <a:ext uri="{FF2B5EF4-FFF2-40B4-BE49-F238E27FC236}">
                <a16:creationId xmlns:a16="http://schemas.microsoft.com/office/drawing/2014/main" id="{90645957-E3CA-4B0F-1A45-61FEB0940435}"/>
              </a:ext>
            </a:extLst>
          </p:cNvPr>
          <p:cNvPicPr>
            <a:picLocks noChangeAspect="1"/>
          </p:cNvPicPr>
          <p:nvPr/>
        </p:nvPicPr>
        <p:blipFill rotWithShape="1">
          <a:blip r:embed="rId3"/>
          <a:srcRect l="22741" r="2107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TextBox 3">
            <a:extLst>
              <a:ext uri="{FF2B5EF4-FFF2-40B4-BE49-F238E27FC236}">
                <a16:creationId xmlns:a16="http://schemas.microsoft.com/office/drawing/2014/main" id="{661871EB-533A-F1D4-A3E7-9C1E3BB946F5}"/>
              </a:ext>
            </a:extLst>
          </p:cNvPr>
          <p:cNvSpPr txBox="1"/>
          <p:nvPr/>
        </p:nvSpPr>
        <p:spPr>
          <a:xfrm>
            <a:off x="5869858" y="1853429"/>
            <a:ext cx="5905565" cy="1631216"/>
          </a:xfrm>
          <a:prstGeom prst="rect">
            <a:avLst/>
          </a:prstGeom>
          <a:noFill/>
        </p:spPr>
        <p:txBody>
          <a:bodyPr wrap="square">
            <a:spAutoFit/>
          </a:bodyPr>
          <a:lstStyle/>
          <a:p>
            <a:pPr algn="l"/>
            <a:r>
              <a:rPr lang="en-US" sz="2000" b="0" i="0" u="none" strike="noStrike" baseline="0" dirty="0">
                <a:latin typeface="LMRoman10-Regular"/>
              </a:rPr>
              <a:t>From the condominium problem, do the data provide sufficient evidence to indicate that the interaction term</a:t>
            </a:r>
          </a:p>
          <a:p>
            <a:pPr algn="l"/>
            <a:r>
              <a:rPr lang="en-US" sz="2000" b="0" i="0" u="none" strike="noStrike" baseline="0" dirty="0">
                <a:latin typeface="LMRoman10-Regular"/>
              </a:rPr>
              <a:t>need to be added in the model? If you had to compare additive models with the interaction model, which</a:t>
            </a:r>
          </a:p>
          <a:p>
            <a:pPr algn="l"/>
            <a:r>
              <a:rPr lang="en-US" sz="2000" b="0" i="0" u="none" strike="noStrike" baseline="0" dirty="0">
                <a:latin typeface="LMRoman10-Regular"/>
              </a:rPr>
              <a:t>model would you choose? Explain.</a:t>
            </a:r>
            <a:endParaRPr lang="en-US" sz="2000" dirty="0"/>
          </a:p>
        </p:txBody>
      </p:sp>
      <p:sp>
        <p:nvSpPr>
          <p:cNvPr id="6" name="Slide Number Placeholder 5">
            <a:extLst>
              <a:ext uri="{FF2B5EF4-FFF2-40B4-BE49-F238E27FC236}">
                <a16:creationId xmlns:a16="http://schemas.microsoft.com/office/drawing/2014/main" id="{D60B360A-32A3-0499-BCA0-80CDFD5682A1}"/>
              </a:ext>
            </a:extLst>
          </p:cNvPr>
          <p:cNvSpPr>
            <a:spLocks noGrp="1"/>
          </p:cNvSpPr>
          <p:nvPr>
            <p:ph type="sldNum" sz="quarter" idx="12"/>
          </p:nvPr>
        </p:nvSpPr>
        <p:spPr/>
        <p:txBody>
          <a:bodyPr/>
          <a:lstStyle/>
          <a:p>
            <a:fld id="{998FC6E2-3800-4EB0-A18D-3856D6660061}" type="slidenum">
              <a:rPr lang="en-US" smtClean="0"/>
              <a:t>18</a:t>
            </a:fld>
            <a:endParaRPr lang="en-US"/>
          </a:p>
        </p:txBody>
      </p:sp>
      <p:pic>
        <p:nvPicPr>
          <p:cNvPr id="11" name="Graphic 10" descr="Right pointing backhand index outline">
            <a:extLst>
              <a:ext uri="{FF2B5EF4-FFF2-40B4-BE49-F238E27FC236}">
                <a16:creationId xmlns:a16="http://schemas.microsoft.com/office/drawing/2014/main" id="{34D6399B-0DC8-336F-8A8C-4758FE7A8C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9925" y="6152962"/>
            <a:ext cx="582211" cy="582211"/>
          </a:xfrm>
          <a:prstGeom prst="rect">
            <a:avLst/>
          </a:prstGeom>
        </p:spPr>
      </p:pic>
      <p:sp>
        <p:nvSpPr>
          <p:cNvPr id="12" name="TextBox 11">
            <a:extLst>
              <a:ext uri="{FF2B5EF4-FFF2-40B4-BE49-F238E27FC236}">
                <a16:creationId xmlns:a16="http://schemas.microsoft.com/office/drawing/2014/main" id="{D03FAF3E-FF74-0E27-9D2B-9A0DE772CBCD}"/>
              </a:ext>
            </a:extLst>
          </p:cNvPr>
          <p:cNvSpPr txBox="1"/>
          <p:nvPr/>
        </p:nvSpPr>
        <p:spPr>
          <a:xfrm>
            <a:off x="6942136" y="6259401"/>
            <a:ext cx="582211" cy="369332"/>
          </a:xfrm>
          <a:prstGeom prst="rect">
            <a:avLst/>
          </a:prstGeom>
          <a:noFill/>
        </p:spPr>
        <p:txBody>
          <a:bodyPr wrap="none" rtlCol="0">
            <a:spAutoFit/>
          </a:bodyPr>
          <a:lstStyle/>
          <a:p>
            <a:r>
              <a:rPr lang="en-US" dirty="0"/>
              <a:t>L2.R</a:t>
            </a:r>
          </a:p>
        </p:txBody>
      </p:sp>
      <p:pic>
        <p:nvPicPr>
          <p:cNvPr id="7" name="Picture 6">
            <a:extLst>
              <a:ext uri="{FF2B5EF4-FFF2-40B4-BE49-F238E27FC236}">
                <a16:creationId xmlns:a16="http://schemas.microsoft.com/office/drawing/2014/main" id="{B8307481-9218-2023-8D6F-0509DF2745DB}"/>
              </a:ext>
            </a:extLst>
          </p:cNvPr>
          <p:cNvPicPr>
            <a:picLocks noChangeAspect="1"/>
          </p:cNvPicPr>
          <p:nvPr/>
        </p:nvPicPr>
        <p:blipFill>
          <a:blip r:embed="rId7"/>
          <a:stretch>
            <a:fillRect/>
          </a:stretch>
        </p:blipFill>
        <p:spPr>
          <a:xfrm>
            <a:off x="5962312" y="3660734"/>
            <a:ext cx="5296575" cy="2230823"/>
          </a:xfrm>
          <a:prstGeom prst="rect">
            <a:avLst/>
          </a:prstGeom>
        </p:spPr>
      </p:pic>
      <p:cxnSp>
        <p:nvCxnSpPr>
          <p:cNvPr id="9" name="Straight Arrow Connector 8">
            <a:extLst>
              <a:ext uri="{FF2B5EF4-FFF2-40B4-BE49-F238E27FC236}">
                <a16:creationId xmlns:a16="http://schemas.microsoft.com/office/drawing/2014/main" id="{9FA121DA-3D08-C882-EE2A-989335FF5B15}"/>
              </a:ext>
            </a:extLst>
          </p:cNvPr>
          <p:cNvCxnSpPr>
            <a:cxnSpLocks/>
          </p:cNvCxnSpPr>
          <p:nvPr/>
        </p:nvCxnSpPr>
        <p:spPr>
          <a:xfrm flipH="1">
            <a:off x="10713720" y="3986485"/>
            <a:ext cx="6400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79392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4</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8" name="Picture 7">
            <a:extLst>
              <a:ext uri="{FF2B5EF4-FFF2-40B4-BE49-F238E27FC236}">
                <a16:creationId xmlns:a16="http://schemas.microsoft.com/office/drawing/2014/main" id="{8F20D0FA-4CBE-246E-885B-BED1FBEED09A}"/>
              </a:ext>
            </a:extLst>
          </p:cNvPr>
          <p:cNvPicPr>
            <a:picLocks noChangeAspect="1"/>
          </p:cNvPicPr>
          <p:nvPr/>
        </p:nvPicPr>
        <p:blipFill>
          <a:blip r:embed="rId6"/>
          <a:stretch>
            <a:fillRect/>
          </a:stretch>
        </p:blipFill>
        <p:spPr>
          <a:xfrm>
            <a:off x="-13062" y="2273144"/>
            <a:ext cx="4404107" cy="2654054"/>
          </a:xfrm>
          <a:prstGeom prst="rect">
            <a:avLst/>
          </a:prstGeom>
        </p:spPr>
      </p:pic>
      <p:pic>
        <p:nvPicPr>
          <p:cNvPr id="10" name="Picture 9">
            <a:extLst>
              <a:ext uri="{FF2B5EF4-FFF2-40B4-BE49-F238E27FC236}">
                <a16:creationId xmlns:a16="http://schemas.microsoft.com/office/drawing/2014/main" id="{8DD89E3F-9515-4562-DFE9-338AF29E826E}"/>
              </a:ext>
            </a:extLst>
          </p:cNvPr>
          <p:cNvPicPr>
            <a:picLocks noChangeAspect="1"/>
          </p:cNvPicPr>
          <p:nvPr/>
        </p:nvPicPr>
        <p:blipFill>
          <a:blip r:embed="rId7"/>
          <a:stretch>
            <a:fillRect/>
          </a:stretch>
        </p:blipFill>
        <p:spPr>
          <a:xfrm>
            <a:off x="4521694" y="1940166"/>
            <a:ext cx="7492343" cy="3372261"/>
          </a:xfrm>
          <a:prstGeom prst="rect">
            <a:avLst/>
          </a:prstGeom>
        </p:spPr>
      </p:pic>
      <p:sp>
        <p:nvSpPr>
          <p:cNvPr id="12" name="TextBox 11">
            <a:extLst>
              <a:ext uri="{FF2B5EF4-FFF2-40B4-BE49-F238E27FC236}">
                <a16:creationId xmlns:a16="http://schemas.microsoft.com/office/drawing/2014/main" id="{FE7C201E-224C-3B01-0F32-834433D36837}"/>
              </a:ext>
            </a:extLst>
          </p:cNvPr>
          <p:cNvSpPr txBox="1"/>
          <p:nvPr/>
        </p:nvSpPr>
        <p:spPr>
          <a:xfrm>
            <a:off x="4299604" y="5551719"/>
            <a:ext cx="7596866" cy="707886"/>
          </a:xfrm>
          <a:prstGeom prst="rect">
            <a:avLst/>
          </a:prstGeom>
          <a:noFill/>
        </p:spPr>
        <p:txBody>
          <a:bodyPr wrap="square">
            <a:spAutoFit/>
          </a:bodyPr>
          <a:lstStyle/>
          <a:p>
            <a:pPr algn="l"/>
            <a:r>
              <a:rPr lang="en-US" sz="2000" dirty="0">
                <a:latin typeface="LMRoman10-Regular"/>
              </a:rPr>
              <a:t>D</a:t>
            </a:r>
            <a:r>
              <a:rPr lang="en-US" sz="2000" b="0" i="0" u="none" strike="noStrike" baseline="0" dirty="0">
                <a:latin typeface="LMRoman10-Regular"/>
              </a:rPr>
              <a:t>ata does not provide sufficient evidence to indicate that the interaction term</a:t>
            </a:r>
            <a:r>
              <a:rPr lang="en-US" sz="2000" b="0" i="0" u="none" strike="noStrike" dirty="0">
                <a:latin typeface="LMRoman10-Regular"/>
              </a:rPr>
              <a:t> </a:t>
            </a:r>
            <a:r>
              <a:rPr lang="en-US" sz="2000" b="0" i="0" u="none" strike="noStrike" baseline="0" dirty="0">
                <a:latin typeface="LMRoman10-Regular"/>
              </a:rPr>
              <a:t>need to be added in the model. </a:t>
            </a:r>
            <a:endParaRPr lang="en-US" sz="2000" dirty="0"/>
          </a:p>
        </p:txBody>
      </p:sp>
      <p:sp>
        <p:nvSpPr>
          <p:cNvPr id="13" name="Slide Number Placeholder 12">
            <a:extLst>
              <a:ext uri="{FF2B5EF4-FFF2-40B4-BE49-F238E27FC236}">
                <a16:creationId xmlns:a16="http://schemas.microsoft.com/office/drawing/2014/main" id="{E2605EC5-80C3-9915-3DCC-EEE7756325FE}"/>
              </a:ext>
            </a:extLst>
          </p:cNvPr>
          <p:cNvSpPr>
            <a:spLocks noGrp="1"/>
          </p:cNvSpPr>
          <p:nvPr>
            <p:ph type="sldNum" sz="quarter" idx="12"/>
          </p:nvPr>
        </p:nvSpPr>
        <p:spPr/>
        <p:txBody>
          <a:bodyPr/>
          <a:lstStyle/>
          <a:p>
            <a:fld id="{998FC6E2-3800-4EB0-A18D-3856D6660061}" type="slidenum">
              <a:rPr lang="en-US" smtClean="0"/>
              <a:t>19</a:t>
            </a:fld>
            <a:endParaRPr lang="en-US"/>
          </a:p>
        </p:txBody>
      </p:sp>
    </p:spTree>
    <p:extLst>
      <p:ext uri="{BB962C8B-B14F-4D97-AF65-F5344CB8AC3E}">
        <p14:creationId xmlns:p14="http://schemas.microsoft.com/office/powerpoint/2010/main" val="3856287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procedures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CA" sz="1900" dirty="0">
                <a:latin typeface="Calibri" panose="020F0502020204030204" pitchFamily="34" charset="0"/>
                <a:ea typeface="SimSun" panose="02010600030101010101" pitchFamily="2" charset="-122"/>
              </a:rPr>
              <a:t>F</a:t>
            </a:r>
            <a:r>
              <a:rPr lang="en-CA" sz="1900" dirty="0">
                <a:effectLst/>
                <a:latin typeface="Calibri" panose="020F0502020204030204" pitchFamily="34" charset="0"/>
                <a:ea typeface="SimSun" panose="02010600030101010101" pitchFamily="2" charset="-122"/>
              </a:rPr>
              <a:t>orward and Backward selection procedures</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8: </a:t>
            </a:r>
            <a:r>
              <a:rPr lang="en-CA" sz="1900" dirty="0">
                <a:effectLst/>
                <a:latin typeface="Calibri" panose="020F0502020204030204" pitchFamily="34" charset="0"/>
                <a:ea typeface="SimSun" panose="02010600030101010101" pitchFamily="2" charset="-122"/>
              </a:rPr>
              <a:t>Multiple regression diagnostics: data transformation</a:t>
            </a: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9: </a:t>
            </a:r>
            <a:r>
              <a:rPr lang="en-CA" sz="1900" dirty="0">
                <a:effectLst/>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931577" y="365125"/>
            <a:ext cx="6232228" cy="1807305"/>
          </a:xfrm>
        </p:spPr>
        <p:txBody>
          <a:bodyPr>
            <a:normAutofit/>
          </a:bodyPr>
          <a:lstStyle/>
          <a:p>
            <a:r>
              <a:rPr lang="en-US" dirty="0"/>
              <a:t>In class Practice Problem 5</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250" r="2025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8" name="Graphic 7" descr="Right pointing backhand index outline">
            <a:extLst>
              <a:ext uri="{FF2B5EF4-FFF2-40B4-BE49-F238E27FC236}">
                <a16:creationId xmlns:a16="http://schemas.microsoft.com/office/drawing/2014/main" id="{50AE5012-0600-23E5-EB33-BE896D5294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31577" y="6347768"/>
            <a:ext cx="582211" cy="582211"/>
          </a:xfrm>
          <a:prstGeom prst="rect">
            <a:avLst/>
          </a:prstGeom>
        </p:spPr>
      </p:pic>
      <p:sp>
        <p:nvSpPr>
          <p:cNvPr id="9" name="TextBox 8">
            <a:extLst>
              <a:ext uri="{FF2B5EF4-FFF2-40B4-BE49-F238E27FC236}">
                <a16:creationId xmlns:a16="http://schemas.microsoft.com/office/drawing/2014/main" id="{8E36261D-6030-B596-C6F7-0756CAF64676}"/>
              </a:ext>
            </a:extLst>
          </p:cNvPr>
          <p:cNvSpPr txBox="1"/>
          <p:nvPr/>
        </p:nvSpPr>
        <p:spPr>
          <a:xfrm>
            <a:off x="6513788" y="6454207"/>
            <a:ext cx="582211" cy="369332"/>
          </a:xfrm>
          <a:prstGeom prst="rect">
            <a:avLst/>
          </a:prstGeom>
          <a:noFill/>
        </p:spPr>
        <p:txBody>
          <a:bodyPr wrap="none" rtlCol="0">
            <a:spAutoFit/>
          </a:bodyPr>
          <a:lstStyle/>
          <a:p>
            <a:r>
              <a:rPr lang="en-US" dirty="0"/>
              <a:t>L2.R</a:t>
            </a:r>
          </a:p>
        </p:txBody>
      </p:sp>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TextBox 3">
            <a:extLst>
              <a:ext uri="{FF2B5EF4-FFF2-40B4-BE49-F238E27FC236}">
                <a16:creationId xmlns:a16="http://schemas.microsoft.com/office/drawing/2014/main" id="{661871EB-533A-F1D4-A3E7-9C1E3BB946F5}"/>
              </a:ext>
            </a:extLst>
          </p:cNvPr>
          <p:cNvSpPr txBox="1"/>
          <p:nvPr/>
        </p:nvSpPr>
        <p:spPr>
          <a:xfrm>
            <a:off x="5796199" y="2172430"/>
            <a:ext cx="6367606" cy="4247317"/>
          </a:xfrm>
          <a:prstGeom prst="rect">
            <a:avLst/>
          </a:prstGeom>
          <a:noFill/>
        </p:spPr>
        <p:txBody>
          <a:bodyPr wrap="square">
            <a:spAutoFit/>
          </a:bodyPr>
          <a:lstStyle/>
          <a:p>
            <a:pPr algn="l"/>
            <a:r>
              <a:rPr lang="en-US" sz="1800" b="0" i="0" u="none" strike="noStrike" baseline="0" dirty="0">
                <a:latin typeface="LMRoman10-Regular"/>
              </a:rPr>
              <a:t>Data on last year’s sale (Y in 100,000s dollars) </a:t>
            </a:r>
            <a:r>
              <a:rPr lang="en-US" dirty="0">
                <a:latin typeface="LMRoman10-Regular"/>
              </a:rPr>
              <a:t>for</a:t>
            </a:r>
            <a:r>
              <a:rPr lang="en-US" sz="1800" b="0" i="0" u="none" strike="noStrike" baseline="0" dirty="0">
                <a:latin typeface="LMRoman10-Regular"/>
              </a:rPr>
              <a:t> 40 sales districts (sales.csv). This file also contains </a:t>
            </a:r>
          </a:p>
          <a:p>
            <a:pPr marL="285750" indent="-285750" algn="l">
              <a:buFont typeface="Arial" panose="020B0604020202020204" pitchFamily="34" charset="0"/>
              <a:buChar char="•"/>
            </a:pPr>
            <a:r>
              <a:rPr lang="en-US" sz="1800" b="0" i="0" u="none" strike="noStrike" baseline="0" dirty="0">
                <a:latin typeface="LMRoman10-Regular"/>
              </a:rPr>
              <a:t>promotional expenditures (</a:t>
            </a:r>
            <a:r>
              <a:rPr lang="en-US" sz="1800" b="0" i="1" u="none" strike="noStrike" baseline="0" dirty="0">
                <a:latin typeface="LMMathItalic10-Regular"/>
              </a:rPr>
              <a:t>X</a:t>
            </a:r>
            <a:r>
              <a:rPr lang="en-US" sz="1800" b="0" i="0" u="none" strike="noStrike" baseline="0" dirty="0">
                <a:latin typeface="LMRoman7-Regular"/>
              </a:rPr>
              <a:t>1</a:t>
            </a:r>
            <a:r>
              <a:rPr lang="en-US" sz="1800" b="0" i="0" u="none" strike="noStrike" baseline="0" dirty="0">
                <a:latin typeface="LMRoman10-Regular"/>
              </a:rPr>
              <a:t>: in 1,000s dollars),</a:t>
            </a:r>
          </a:p>
          <a:p>
            <a:pPr marL="285750" indent="-285750" algn="l">
              <a:buFont typeface="Arial" panose="020B0604020202020204" pitchFamily="34" charset="0"/>
              <a:buChar char="•"/>
            </a:pPr>
            <a:r>
              <a:rPr lang="en-US" sz="1800" b="0" i="0" u="none" strike="noStrike" baseline="0" dirty="0">
                <a:latin typeface="LMRoman10-Regular"/>
              </a:rPr>
              <a:t>the number of active accounts (</a:t>
            </a:r>
            <a:r>
              <a:rPr lang="en-US" sz="1800" b="0" i="1" u="none" strike="noStrike" baseline="0" dirty="0">
                <a:latin typeface="LMMathItalic10-Regular"/>
              </a:rPr>
              <a:t>X</a:t>
            </a:r>
            <a:r>
              <a:rPr lang="en-US" sz="1800" b="0" i="0" u="none" strike="noStrike" baseline="0" dirty="0">
                <a:latin typeface="LMRoman7-Regular"/>
              </a:rPr>
              <a:t>2</a:t>
            </a:r>
            <a:r>
              <a:rPr lang="en-US" sz="1800" b="0" i="0" u="none" strike="noStrike" baseline="0" dirty="0">
                <a:latin typeface="LMRoman10-Regular"/>
              </a:rPr>
              <a:t>),</a:t>
            </a:r>
          </a:p>
          <a:p>
            <a:pPr marL="285750" indent="-285750" algn="l">
              <a:buFont typeface="Arial" panose="020B0604020202020204" pitchFamily="34" charset="0"/>
              <a:buChar char="•"/>
            </a:pPr>
            <a:r>
              <a:rPr lang="en-US" sz="1800" b="0" i="0" u="none" strike="noStrike" baseline="0" dirty="0">
                <a:latin typeface="LMRoman10-Regular"/>
              </a:rPr>
              <a:t>the number of competing brands (</a:t>
            </a:r>
            <a:r>
              <a:rPr lang="en-US" sz="1800" b="0" i="1" u="none" strike="noStrike" baseline="0" dirty="0">
                <a:latin typeface="LMMathItalic10-Regular"/>
              </a:rPr>
              <a:t>X</a:t>
            </a:r>
            <a:r>
              <a:rPr lang="en-US" sz="1800" b="0" i="0" u="none" strike="noStrike" baseline="0" dirty="0">
                <a:latin typeface="LMRoman7-Regular"/>
              </a:rPr>
              <a:t>3</a:t>
            </a:r>
            <a:r>
              <a:rPr lang="en-US" sz="1800" b="0" i="0" u="none" strike="noStrike" baseline="0" dirty="0">
                <a:latin typeface="LMRoman10-Regular"/>
              </a:rPr>
              <a:t>) and</a:t>
            </a:r>
          </a:p>
          <a:p>
            <a:pPr marL="285750" indent="-285750" algn="l">
              <a:buFont typeface="Arial" panose="020B0604020202020204" pitchFamily="34" charset="0"/>
              <a:buChar char="•"/>
            </a:pPr>
            <a:r>
              <a:rPr lang="en-US" sz="1800" b="0" i="0" u="none" strike="noStrike" baseline="0" dirty="0">
                <a:latin typeface="LMRoman10-Regular"/>
              </a:rPr>
              <a:t>the district potential (</a:t>
            </a:r>
            <a:r>
              <a:rPr lang="en-US" sz="1800" b="0" i="1" u="none" strike="noStrike" baseline="0" dirty="0">
                <a:latin typeface="LMMathItalic10-Regular"/>
              </a:rPr>
              <a:t>X</a:t>
            </a:r>
            <a:r>
              <a:rPr lang="en-US" sz="1800" b="0" i="0" u="none" strike="noStrike" baseline="0" dirty="0">
                <a:latin typeface="LMRoman7-Regular"/>
              </a:rPr>
              <a:t>4</a:t>
            </a:r>
            <a:r>
              <a:rPr lang="en-US" sz="1800" b="0" i="0" u="none" strike="noStrike" baseline="0" dirty="0">
                <a:latin typeface="LMRoman10-Regular"/>
              </a:rPr>
              <a:t>, coded) for each of the districts (OMIT THIS VARIABLE FOR NOW)</a:t>
            </a:r>
          </a:p>
          <a:p>
            <a:pPr algn="l"/>
            <a:endParaRPr lang="en-US" sz="1800" b="0" i="0" u="none" strike="noStrike" baseline="0" dirty="0">
              <a:latin typeface="LMRoman10-Regular"/>
            </a:endParaRPr>
          </a:p>
          <a:p>
            <a:pPr algn="l"/>
            <a:r>
              <a:rPr lang="en-US" sz="1800" b="0" i="0" u="none" strike="noStrike" baseline="0" dirty="0">
                <a:latin typeface="LMRoman10-Regular"/>
              </a:rPr>
              <a:t>1. Find the </a:t>
            </a:r>
            <a:r>
              <a:rPr lang="en-US" sz="1800" b="0" i="0" u="none" strike="noStrike" baseline="0" dirty="0">
                <a:solidFill>
                  <a:srgbClr val="FF0000"/>
                </a:solidFill>
                <a:latin typeface="LMRoman10-Regular"/>
              </a:rPr>
              <a:t>best fit additive model </a:t>
            </a:r>
            <a:r>
              <a:rPr lang="en-US" sz="1800" b="0" i="0" u="none" strike="noStrike" baseline="0" dirty="0">
                <a:latin typeface="LMRoman10-Regular"/>
              </a:rPr>
              <a:t>to predict sales using some or all of the variables </a:t>
            </a:r>
            <a:r>
              <a:rPr lang="en-US" sz="1800" b="0" i="1" u="none" strike="noStrike" baseline="0" dirty="0">
                <a:latin typeface="LMMathItalic10-Regular"/>
              </a:rPr>
              <a:t>X</a:t>
            </a:r>
            <a:r>
              <a:rPr lang="en-US" sz="1800" b="0" i="0" u="none" strike="noStrike" baseline="0" dirty="0">
                <a:latin typeface="LMRoman7-Regular"/>
              </a:rPr>
              <a:t>1</a:t>
            </a:r>
            <a:r>
              <a:rPr lang="en-US" sz="1800" b="0" i="1" u="none" strike="noStrike" baseline="0" dirty="0">
                <a:latin typeface="LMMathItalic10-Regular"/>
              </a:rPr>
              <a:t>,X</a:t>
            </a:r>
            <a:r>
              <a:rPr lang="en-US" sz="1800" b="0" i="0" u="none" strike="noStrike" baseline="0" dirty="0">
                <a:latin typeface="LMRoman7-Regular"/>
              </a:rPr>
              <a:t>2</a:t>
            </a:r>
            <a:r>
              <a:rPr lang="en-US" sz="1800" b="0" i="1" u="none" strike="noStrike" baseline="0" dirty="0">
                <a:latin typeface="LMMathItalic10-Regular"/>
              </a:rPr>
              <a:t>,X</a:t>
            </a:r>
            <a:r>
              <a:rPr lang="en-US" sz="1800" b="0" i="0" u="none" strike="noStrike" baseline="0" dirty="0">
                <a:latin typeface="LMRoman7-Regular"/>
              </a:rPr>
              <a:t>3 </a:t>
            </a:r>
            <a:r>
              <a:rPr lang="en-US" sz="1800" b="0" i="0" u="none" strike="noStrike" baseline="0" dirty="0">
                <a:latin typeface="LMRoman10-Regular"/>
              </a:rPr>
              <a:t>only.</a:t>
            </a:r>
          </a:p>
          <a:p>
            <a:pPr algn="l"/>
            <a:r>
              <a:rPr lang="en-US" sz="1800" b="0" i="0" u="none" strike="noStrike" baseline="0" dirty="0">
                <a:latin typeface="LMRoman10-Regular"/>
              </a:rPr>
              <a:t>2. Find the </a:t>
            </a:r>
            <a:r>
              <a:rPr lang="en-US" sz="1800" b="0" i="0" u="none" strike="noStrike" baseline="0" dirty="0">
                <a:solidFill>
                  <a:srgbClr val="FF0000"/>
                </a:solidFill>
                <a:latin typeface="LMRoman10-Regular"/>
              </a:rPr>
              <a:t>best fit model with interaction terms </a:t>
            </a:r>
            <a:r>
              <a:rPr lang="en-US" sz="1800" b="0" i="0" u="none" strike="noStrike" baseline="0" dirty="0">
                <a:latin typeface="LMRoman10-Regular"/>
              </a:rPr>
              <a:t>(if needed) using some or all of the variables </a:t>
            </a:r>
            <a:r>
              <a:rPr lang="en-US" sz="1800" b="0" i="1" u="none" strike="noStrike" baseline="0" dirty="0">
                <a:latin typeface="LMMathItalic10-Regular"/>
              </a:rPr>
              <a:t>X</a:t>
            </a:r>
            <a:r>
              <a:rPr lang="en-US" sz="1800" b="0" i="0" u="none" strike="noStrike" baseline="0" dirty="0">
                <a:latin typeface="LMRoman7-Regular"/>
              </a:rPr>
              <a:t>1</a:t>
            </a:r>
            <a:r>
              <a:rPr lang="en-US" sz="1800" b="0" i="1" u="none" strike="noStrike" baseline="0" dirty="0">
                <a:latin typeface="LMMathItalic10-Regular"/>
              </a:rPr>
              <a:t>,X</a:t>
            </a:r>
            <a:r>
              <a:rPr lang="en-US" sz="1800" b="0" i="0" u="none" strike="noStrike" baseline="0" dirty="0">
                <a:latin typeface="LMRoman7-Regular"/>
              </a:rPr>
              <a:t>2</a:t>
            </a:r>
            <a:r>
              <a:rPr lang="en-US" sz="1800" b="0" i="1" u="none" strike="noStrike" baseline="0" dirty="0">
                <a:latin typeface="LMMathItalic10-Regular"/>
              </a:rPr>
              <a:t>,X</a:t>
            </a:r>
            <a:r>
              <a:rPr lang="en-US" sz="1800" b="0" i="0" u="none" strike="noStrike" baseline="0" dirty="0">
                <a:latin typeface="LMRoman7-Regular"/>
              </a:rPr>
              <a:t>3</a:t>
            </a:r>
          </a:p>
          <a:p>
            <a:pPr algn="l"/>
            <a:r>
              <a:rPr lang="en-US" sz="1800" b="0" i="0" u="none" strike="noStrike" baseline="0" dirty="0">
                <a:latin typeface="LMRoman10-Regular"/>
              </a:rPr>
              <a:t>3. Which </a:t>
            </a:r>
            <a:r>
              <a:rPr lang="en-US" sz="1800" b="0" i="0" u="none" strike="noStrike" baseline="0" dirty="0">
                <a:solidFill>
                  <a:srgbClr val="FF0000"/>
                </a:solidFill>
                <a:latin typeface="LMRoman10-Regular"/>
              </a:rPr>
              <a:t>model would you choose</a:t>
            </a:r>
            <a:r>
              <a:rPr lang="en-US" sz="1800" b="0" i="0" u="none" strike="noStrike" baseline="0" dirty="0">
                <a:latin typeface="LMRoman10-Regular"/>
              </a:rPr>
              <a:t>? Explain.</a:t>
            </a:r>
          </a:p>
          <a:p>
            <a:pPr algn="l"/>
            <a:r>
              <a:rPr lang="en-US" sz="1800" b="0" i="0" u="none" strike="noStrike" baseline="0" dirty="0">
                <a:latin typeface="LMRoman10-Regular"/>
              </a:rPr>
              <a:t>4. Once you obtain the best fit model, interpret the regression coefficient for </a:t>
            </a:r>
            <a:r>
              <a:rPr lang="en-US" sz="1800" b="0" i="1" u="none" strike="noStrike" baseline="0" dirty="0">
                <a:latin typeface="LMMathItalic10-Regular"/>
              </a:rPr>
              <a:t>X</a:t>
            </a:r>
            <a:r>
              <a:rPr lang="en-US" sz="1800" b="0" i="0" u="none" strike="noStrike" baseline="0" dirty="0">
                <a:latin typeface="LMRoman7-Regular"/>
              </a:rPr>
              <a:t>3 </a:t>
            </a:r>
            <a:r>
              <a:rPr lang="en-US" sz="1800" b="0" i="0" u="none" strike="noStrike" baseline="0" dirty="0">
                <a:latin typeface="LMRoman10-Regular"/>
              </a:rPr>
              <a:t>(Hint: it will interact with another variable).</a:t>
            </a:r>
            <a:endParaRPr lang="en-US" sz="2000" dirty="0"/>
          </a:p>
        </p:txBody>
      </p:sp>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p:txBody>
          <a:bodyPr/>
          <a:lstStyle/>
          <a:p>
            <a:fld id="{998FC6E2-3800-4EB0-A18D-3856D6660061}" type="slidenum">
              <a:rPr lang="en-US" smtClean="0"/>
              <a:t>20</a:t>
            </a:fld>
            <a:endParaRPr lang="en-US" dirty="0"/>
          </a:p>
        </p:txBody>
      </p:sp>
    </p:spTree>
    <p:extLst>
      <p:ext uri="{BB962C8B-B14F-4D97-AF65-F5344CB8AC3E}">
        <p14:creationId xmlns:p14="http://schemas.microsoft.com/office/powerpoint/2010/main" val="84916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5</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3" name="Picture 2">
            <a:extLst>
              <a:ext uri="{FF2B5EF4-FFF2-40B4-BE49-F238E27FC236}">
                <a16:creationId xmlns:a16="http://schemas.microsoft.com/office/drawing/2014/main" id="{34AB5F82-3B21-661C-D7D5-B83DC6589CE1}"/>
              </a:ext>
            </a:extLst>
          </p:cNvPr>
          <p:cNvPicPr>
            <a:picLocks noChangeAspect="1"/>
          </p:cNvPicPr>
          <p:nvPr/>
        </p:nvPicPr>
        <p:blipFill>
          <a:blip r:embed="rId6"/>
          <a:stretch>
            <a:fillRect/>
          </a:stretch>
        </p:blipFill>
        <p:spPr>
          <a:xfrm>
            <a:off x="3667433" y="1793517"/>
            <a:ext cx="3922175" cy="2754266"/>
          </a:xfrm>
          <a:prstGeom prst="rect">
            <a:avLst/>
          </a:prstGeom>
        </p:spPr>
      </p:pic>
      <p:pic>
        <p:nvPicPr>
          <p:cNvPr id="7" name="Picture 6">
            <a:extLst>
              <a:ext uri="{FF2B5EF4-FFF2-40B4-BE49-F238E27FC236}">
                <a16:creationId xmlns:a16="http://schemas.microsoft.com/office/drawing/2014/main" id="{F5A22FAA-94E1-71A2-7E99-345F87759300}"/>
              </a:ext>
            </a:extLst>
          </p:cNvPr>
          <p:cNvPicPr>
            <a:picLocks noChangeAspect="1"/>
          </p:cNvPicPr>
          <p:nvPr/>
        </p:nvPicPr>
        <p:blipFill>
          <a:blip r:embed="rId7"/>
          <a:stretch>
            <a:fillRect/>
          </a:stretch>
        </p:blipFill>
        <p:spPr>
          <a:xfrm>
            <a:off x="7750132" y="1723899"/>
            <a:ext cx="4425491" cy="2823884"/>
          </a:xfrm>
          <a:prstGeom prst="rect">
            <a:avLst/>
          </a:prstGeom>
        </p:spPr>
      </p:pic>
      <p:pic>
        <p:nvPicPr>
          <p:cNvPr id="14" name="Picture 13">
            <a:extLst>
              <a:ext uri="{FF2B5EF4-FFF2-40B4-BE49-F238E27FC236}">
                <a16:creationId xmlns:a16="http://schemas.microsoft.com/office/drawing/2014/main" id="{CD9A9E2A-1027-B470-3F7B-0ACDA6523C33}"/>
              </a:ext>
            </a:extLst>
          </p:cNvPr>
          <p:cNvPicPr>
            <a:picLocks noChangeAspect="1"/>
          </p:cNvPicPr>
          <p:nvPr/>
        </p:nvPicPr>
        <p:blipFill>
          <a:blip r:embed="rId8"/>
          <a:stretch>
            <a:fillRect/>
          </a:stretch>
        </p:blipFill>
        <p:spPr>
          <a:xfrm>
            <a:off x="3652805" y="5404955"/>
            <a:ext cx="3276884" cy="1158340"/>
          </a:xfrm>
          <a:prstGeom prst="rect">
            <a:avLst/>
          </a:prstGeom>
        </p:spPr>
      </p:pic>
      <p:sp>
        <p:nvSpPr>
          <p:cNvPr id="15" name="TextBox 14">
            <a:extLst>
              <a:ext uri="{FF2B5EF4-FFF2-40B4-BE49-F238E27FC236}">
                <a16:creationId xmlns:a16="http://schemas.microsoft.com/office/drawing/2014/main" id="{68924D5A-1D96-4407-A472-62E0E0144F76}"/>
              </a:ext>
            </a:extLst>
          </p:cNvPr>
          <p:cNvSpPr txBox="1"/>
          <p:nvPr/>
        </p:nvSpPr>
        <p:spPr>
          <a:xfrm>
            <a:off x="7750132" y="5156021"/>
            <a:ext cx="4176397" cy="1200329"/>
          </a:xfrm>
          <a:prstGeom prst="rect">
            <a:avLst/>
          </a:prstGeom>
          <a:noFill/>
        </p:spPr>
        <p:txBody>
          <a:bodyPr wrap="square" rtlCol="0">
            <a:spAutoFit/>
          </a:bodyPr>
          <a:lstStyle/>
          <a:p>
            <a:r>
              <a:rPr lang="en-US" dirty="0"/>
              <a:t>P value is not significant, H0 cannot be rejected. So, the coefficient for X1 can be considered as 0 and we exclude X1 from the model.  </a:t>
            </a:r>
          </a:p>
        </p:txBody>
      </p:sp>
      <p:sp>
        <p:nvSpPr>
          <p:cNvPr id="18" name="Slide Number Placeholder 17">
            <a:extLst>
              <a:ext uri="{FF2B5EF4-FFF2-40B4-BE49-F238E27FC236}">
                <a16:creationId xmlns:a16="http://schemas.microsoft.com/office/drawing/2014/main" id="{4BAF6275-8C11-35DF-5E7D-63B3EE048FE4}"/>
              </a:ext>
            </a:extLst>
          </p:cNvPr>
          <p:cNvSpPr>
            <a:spLocks noGrp="1"/>
          </p:cNvSpPr>
          <p:nvPr>
            <p:ph type="sldNum" sz="quarter" idx="12"/>
          </p:nvPr>
        </p:nvSpPr>
        <p:spPr/>
        <p:txBody>
          <a:bodyPr/>
          <a:lstStyle/>
          <a:p>
            <a:fld id="{998FC6E2-3800-4EB0-A18D-3856D6660061}" type="slidenum">
              <a:rPr lang="en-US" smtClean="0"/>
              <a:t>21</a:t>
            </a:fld>
            <a:endParaRPr lang="en-US" dirty="0"/>
          </a:p>
        </p:txBody>
      </p:sp>
      <p:sp>
        <p:nvSpPr>
          <p:cNvPr id="6" name="TextBox 5">
            <a:extLst>
              <a:ext uri="{FF2B5EF4-FFF2-40B4-BE49-F238E27FC236}">
                <a16:creationId xmlns:a16="http://schemas.microsoft.com/office/drawing/2014/main" id="{F69AD81A-850D-DB98-6489-2EBC94518E33}"/>
              </a:ext>
            </a:extLst>
          </p:cNvPr>
          <p:cNvSpPr txBox="1"/>
          <p:nvPr/>
        </p:nvSpPr>
        <p:spPr>
          <a:xfrm>
            <a:off x="3652805" y="4738318"/>
            <a:ext cx="2367636" cy="646331"/>
          </a:xfrm>
          <a:prstGeom prst="rect">
            <a:avLst/>
          </a:prstGeom>
          <a:noFill/>
        </p:spPr>
        <p:txBody>
          <a:bodyPr wrap="none" rtlCol="0">
            <a:spAutoFit/>
          </a:bodyPr>
          <a:lstStyle/>
          <a:p>
            <a:r>
              <a:rPr lang="en-US" dirty="0"/>
              <a:t>Partial F-test</a:t>
            </a:r>
          </a:p>
          <a:p>
            <a:r>
              <a:rPr lang="en-US" dirty="0"/>
              <a:t>H0: coefficient of X1 =0</a:t>
            </a:r>
          </a:p>
        </p:txBody>
      </p:sp>
    </p:spTree>
    <p:extLst>
      <p:ext uri="{BB962C8B-B14F-4D97-AF65-F5344CB8AC3E}">
        <p14:creationId xmlns:p14="http://schemas.microsoft.com/office/powerpoint/2010/main" val="232629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5</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9" name="Picture 8">
            <a:extLst>
              <a:ext uri="{FF2B5EF4-FFF2-40B4-BE49-F238E27FC236}">
                <a16:creationId xmlns:a16="http://schemas.microsoft.com/office/drawing/2014/main" id="{45150D8F-BABB-E13D-A6FE-2563642BEE73}"/>
              </a:ext>
            </a:extLst>
          </p:cNvPr>
          <p:cNvPicPr>
            <a:picLocks noChangeAspect="1"/>
          </p:cNvPicPr>
          <p:nvPr/>
        </p:nvPicPr>
        <p:blipFill>
          <a:blip r:embed="rId6"/>
          <a:stretch>
            <a:fillRect/>
          </a:stretch>
        </p:blipFill>
        <p:spPr>
          <a:xfrm>
            <a:off x="-552" y="2026952"/>
            <a:ext cx="4212821" cy="2804096"/>
          </a:xfrm>
          <a:prstGeom prst="rect">
            <a:avLst/>
          </a:prstGeom>
        </p:spPr>
      </p:pic>
      <p:pic>
        <p:nvPicPr>
          <p:cNvPr id="15" name="Picture 14">
            <a:extLst>
              <a:ext uri="{FF2B5EF4-FFF2-40B4-BE49-F238E27FC236}">
                <a16:creationId xmlns:a16="http://schemas.microsoft.com/office/drawing/2014/main" id="{81BF1EAD-4706-0B0D-F568-179103F0E9E5}"/>
              </a:ext>
            </a:extLst>
          </p:cNvPr>
          <p:cNvPicPr>
            <a:picLocks noChangeAspect="1"/>
          </p:cNvPicPr>
          <p:nvPr/>
        </p:nvPicPr>
        <p:blipFill>
          <a:blip r:embed="rId7"/>
          <a:stretch>
            <a:fillRect/>
          </a:stretch>
        </p:blipFill>
        <p:spPr>
          <a:xfrm>
            <a:off x="4280847" y="2026952"/>
            <a:ext cx="3848738" cy="2923325"/>
          </a:xfrm>
          <a:prstGeom prst="rect">
            <a:avLst/>
          </a:prstGeom>
        </p:spPr>
      </p:pic>
      <p:pic>
        <p:nvPicPr>
          <p:cNvPr id="17" name="Picture 16">
            <a:extLst>
              <a:ext uri="{FF2B5EF4-FFF2-40B4-BE49-F238E27FC236}">
                <a16:creationId xmlns:a16="http://schemas.microsoft.com/office/drawing/2014/main" id="{47ADD3E2-DA6C-363F-CA11-B63AFD5CF8CA}"/>
              </a:ext>
            </a:extLst>
          </p:cNvPr>
          <p:cNvPicPr>
            <a:picLocks noChangeAspect="1"/>
          </p:cNvPicPr>
          <p:nvPr/>
        </p:nvPicPr>
        <p:blipFill>
          <a:blip r:embed="rId8"/>
          <a:stretch>
            <a:fillRect/>
          </a:stretch>
        </p:blipFill>
        <p:spPr>
          <a:xfrm>
            <a:off x="8163943" y="2031487"/>
            <a:ext cx="4011680" cy="2799561"/>
          </a:xfrm>
          <a:prstGeom prst="rect">
            <a:avLst/>
          </a:prstGeom>
        </p:spPr>
      </p:pic>
      <p:sp>
        <p:nvSpPr>
          <p:cNvPr id="18" name="TextBox 17">
            <a:extLst>
              <a:ext uri="{FF2B5EF4-FFF2-40B4-BE49-F238E27FC236}">
                <a16:creationId xmlns:a16="http://schemas.microsoft.com/office/drawing/2014/main" id="{BD3905E8-6860-5F33-AED3-FA2433A586A6}"/>
              </a:ext>
            </a:extLst>
          </p:cNvPr>
          <p:cNvSpPr txBox="1"/>
          <p:nvPr/>
        </p:nvSpPr>
        <p:spPr>
          <a:xfrm>
            <a:off x="4212269" y="5159849"/>
            <a:ext cx="7506980" cy="1477328"/>
          </a:xfrm>
          <a:prstGeom prst="rect">
            <a:avLst/>
          </a:prstGeom>
          <a:noFill/>
        </p:spPr>
        <p:txBody>
          <a:bodyPr wrap="square" rtlCol="0">
            <a:spAutoFit/>
          </a:bodyPr>
          <a:lstStyle/>
          <a:p>
            <a:r>
              <a:rPr lang="en-US" dirty="0"/>
              <a:t>ANOVA test suggested X1 can be exclude due to its insignificant p-values</a:t>
            </a:r>
          </a:p>
          <a:p>
            <a:r>
              <a:rPr lang="en-US" dirty="0"/>
              <a:t>However, interactions between X1 and X3 are significant and indicate it’s not appropriate to exclude X1. </a:t>
            </a:r>
          </a:p>
          <a:p>
            <a:r>
              <a:rPr lang="en-US" dirty="0"/>
              <a:t>We suggest you include all predictors when you build your first interaction model for your data. </a:t>
            </a:r>
          </a:p>
        </p:txBody>
      </p:sp>
      <p:sp>
        <p:nvSpPr>
          <p:cNvPr id="19" name="Slide Number Placeholder 18">
            <a:extLst>
              <a:ext uri="{FF2B5EF4-FFF2-40B4-BE49-F238E27FC236}">
                <a16:creationId xmlns:a16="http://schemas.microsoft.com/office/drawing/2014/main" id="{16025414-A495-E1F4-6B81-D54BF85913E7}"/>
              </a:ext>
            </a:extLst>
          </p:cNvPr>
          <p:cNvSpPr>
            <a:spLocks noGrp="1"/>
          </p:cNvSpPr>
          <p:nvPr>
            <p:ph type="sldNum" sz="quarter" idx="12"/>
          </p:nvPr>
        </p:nvSpPr>
        <p:spPr/>
        <p:txBody>
          <a:bodyPr/>
          <a:lstStyle/>
          <a:p>
            <a:fld id="{998FC6E2-3800-4EB0-A18D-3856D6660061}" type="slidenum">
              <a:rPr lang="en-US" smtClean="0"/>
              <a:t>22</a:t>
            </a:fld>
            <a:endParaRPr lang="en-US"/>
          </a:p>
        </p:txBody>
      </p:sp>
    </p:spTree>
    <p:extLst>
      <p:ext uri="{BB962C8B-B14F-4D97-AF65-F5344CB8AC3E}">
        <p14:creationId xmlns:p14="http://schemas.microsoft.com/office/powerpoint/2010/main" val="2185084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5</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TextBox 2">
            <a:extLst>
              <a:ext uri="{FF2B5EF4-FFF2-40B4-BE49-F238E27FC236}">
                <a16:creationId xmlns:a16="http://schemas.microsoft.com/office/drawing/2014/main" id="{1D5E0EF3-07C9-E34B-7D18-56E40E8B6150}"/>
              </a:ext>
            </a:extLst>
          </p:cNvPr>
          <p:cNvSpPr txBox="1"/>
          <p:nvPr/>
        </p:nvSpPr>
        <p:spPr>
          <a:xfrm>
            <a:off x="4538840" y="2295351"/>
            <a:ext cx="7506980" cy="646331"/>
          </a:xfrm>
          <a:prstGeom prst="rect">
            <a:avLst/>
          </a:prstGeom>
          <a:noFill/>
        </p:spPr>
        <p:txBody>
          <a:bodyPr wrap="square" rtlCol="0">
            <a:spAutoFit/>
          </a:bodyPr>
          <a:lstStyle/>
          <a:p>
            <a:r>
              <a:rPr lang="en-US" dirty="0"/>
              <a:t>The model I chose is inter3: </a:t>
            </a:r>
            <a:r>
              <a:rPr lang="es-ES" dirty="0"/>
              <a:t>Y ~ X1+ X2+ X3+ X2:X3 + X1:X3</a:t>
            </a:r>
          </a:p>
          <a:p>
            <a:r>
              <a:rPr lang="en-US" dirty="0"/>
              <a:t>The</a:t>
            </a:r>
            <a:r>
              <a:rPr lang="es-ES" dirty="0"/>
              <a:t> coeficiente </a:t>
            </a:r>
            <a:r>
              <a:rPr lang="es-ES" dirty="0" err="1"/>
              <a:t>of</a:t>
            </a:r>
            <a:r>
              <a:rPr lang="es-ES" dirty="0"/>
              <a:t> X3 </a:t>
            </a:r>
            <a:r>
              <a:rPr lang="es-ES" dirty="0" err="1"/>
              <a:t>is</a:t>
            </a:r>
            <a:r>
              <a:rPr lang="es-ES" dirty="0"/>
              <a:t> : (-2.1387 x X1-0.2524 x X2+18.4248). </a:t>
            </a:r>
            <a:endParaRPr lang="en-US" dirty="0"/>
          </a:p>
        </p:txBody>
      </p:sp>
      <p:pic>
        <p:nvPicPr>
          <p:cNvPr id="6" name="Picture 5">
            <a:extLst>
              <a:ext uri="{FF2B5EF4-FFF2-40B4-BE49-F238E27FC236}">
                <a16:creationId xmlns:a16="http://schemas.microsoft.com/office/drawing/2014/main" id="{086464ED-7F99-2350-9541-B85D148D654F}"/>
              </a:ext>
            </a:extLst>
          </p:cNvPr>
          <p:cNvPicPr>
            <a:picLocks noChangeAspect="1"/>
          </p:cNvPicPr>
          <p:nvPr/>
        </p:nvPicPr>
        <p:blipFill>
          <a:blip r:embed="rId6"/>
          <a:stretch>
            <a:fillRect/>
          </a:stretch>
        </p:blipFill>
        <p:spPr>
          <a:xfrm>
            <a:off x="-130" y="2203603"/>
            <a:ext cx="4011680" cy="2799561"/>
          </a:xfrm>
          <a:prstGeom prst="rect">
            <a:avLst/>
          </a:prstGeom>
        </p:spPr>
      </p:pic>
      <p:sp>
        <p:nvSpPr>
          <p:cNvPr id="7" name="TextBox 6">
            <a:extLst>
              <a:ext uri="{FF2B5EF4-FFF2-40B4-BE49-F238E27FC236}">
                <a16:creationId xmlns:a16="http://schemas.microsoft.com/office/drawing/2014/main" id="{C8BECA1C-31F9-4195-9BE9-55FF5D1060E3}"/>
              </a:ext>
            </a:extLst>
          </p:cNvPr>
          <p:cNvSpPr txBox="1"/>
          <p:nvPr/>
        </p:nvSpPr>
        <p:spPr>
          <a:xfrm>
            <a:off x="4538840" y="3064603"/>
            <a:ext cx="7506980" cy="3139321"/>
          </a:xfrm>
          <a:prstGeom prst="rect">
            <a:avLst/>
          </a:prstGeom>
          <a:noFill/>
        </p:spPr>
        <p:txBody>
          <a:bodyPr wrap="square">
            <a:spAutoFit/>
          </a:bodyPr>
          <a:lstStyle/>
          <a:p>
            <a:pPr algn="l"/>
            <a:r>
              <a:rPr lang="en-US" b="0" i="0" u="none" strike="noStrike" baseline="0" dirty="0"/>
              <a:t>The coefficient estimates in the output suggest that an increase in the number of competing brands of 1 unit is associated with </a:t>
            </a:r>
            <a:r>
              <a:rPr lang="en-US" dirty="0"/>
              <a:t>increased sales of </a:t>
            </a:r>
            <a:r>
              <a:rPr lang="en-US" b="0" i="0" u="none" strike="noStrike" baseline="0" dirty="0"/>
              <a:t>(-2.1387 x </a:t>
            </a:r>
            <a:r>
              <a:rPr lang="en-US" sz="1800" b="0" i="0" u="none" strike="noStrike" baseline="0" dirty="0">
                <a:latin typeface="LMRoman10-Regular"/>
              </a:rPr>
              <a:t>promotional expenditures</a:t>
            </a:r>
            <a:r>
              <a:rPr lang="en-US" b="0" i="0" u="none" strike="noStrike" baseline="0" dirty="0"/>
              <a:t> – 0.2524 x </a:t>
            </a:r>
            <a:r>
              <a:rPr lang="en-US" sz="1800" b="0" i="0" u="none" strike="noStrike" baseline="0" dirty="0">
                <a:latin typeface="LMRoman10-Regular"/>
              </a:rPr>
              <a:t>active accounts + 18.4248</a:t>
            </a:r>
            <a:r>
              <a:rPr lang="en-US" b="0" i="0" u="none" strike="noStrike" baseline="0" dirty="0"/>
              <a:t>) x 1 units. </a:t>
            </a:r>
          </a:p>
          <a:p>
            <a:pPr algn="l"/>
            <a:endParaRPr lang="en-US" dirty="0"/>
          </a:p>
          <a:p>
            <a:pPr algn="l"/>
            <a:r>
              <a:rPr lang="en-US" b="0" i="0" u="none" strike="noStrike" baseline="0" dirty="0"/>
              <a:t>However, promotional expenditures and activate accounts are both positive and in scale of thousands. Therefore, increase of brands of 1 unit is most likely to reduce sales.</a:t>
            </a:r>
          </a:p>
          <a:p>
            <a:pPr algn="l"/>
            <a:endParaRPr lang="en-US" dirty="0"/>
          </a:p>
          <a:p>
            <a:pPr algn="l"/>
            <a:r>
              <a:rPr lang="en-US" dirty="0"/>
              <a:t>In this example, the main effect of X3 is not significantly associated with sales. However,  its interactions with X1 and X2 are significantly associated with sales. Therefore, we’d better include X1 in our model. </a:t>
            </a:r>
            <a:endParaRPr lang="en-US" b="0" i="0" u="none" strike="noStrike" baseline="0" dirty="0"/>
          </a:p>
        </p:txBody>
      </p:sp>
      <p:sp>
        <p:nvSpPr>
          <p:cNvPr id="14" name="Slide Number Placeholder 13">
            <a:extLst>
              <a:ext uri="{FF2B5EF4-FFF2-40B4-BE49-F238E27FC236}">
                <a16:creationId xmlns:a16="http://schemas.microsoft.com/office/drawing/2014/main" id="{ACF9AB58-FCB2-32E4-97A5-3D2BE858D508}"/>
              </a:ext>
            </a:extLst>
          </p:cNvPr>
          <p:cNvSpPr>
            <a:spLocks noGrp="1"/>
          </p:cNvSpPr>
          <p:nvPr>
            <p:ph type="sldNum" sz="quarter" idx="12"/>
          </p:nvPr>
        </p:nvSpPr>
        <p:spPr/>
        <p:txBody>
          <a:bodyPr/>
          <a:lstStyle/>
          <a:p>
            <a:fld id="{998FC6E2-3800-4EB0-A18D-3856D6660061}" type="slidenum">
              <a:rPr lang="en-US" smtClean="0"/>
              <a:t>23</a:t>
            </a:fld>
            <a:endParaRPr lang="en-US"/>
          </a:p>
        </p:txBody>
      </p:sp>
    </p:spTree>
    <p:extLst>
      <p:ext uri="{BB962C8B-B14F-4D97-AF65-F5344CB8AC3E}">
        <p14:creationId xmlns:p14="http://schemas.microsoft.com/office/powerpoint/2010/main" val="3864339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Hot drink on table">
            <a:extLst>
              <a:ext uri="{FF2B5EF4-FFF2-40B4-BE49-F238E27FC236}">
                <a16:creationId xmlns:a16="http://schemas.microsoft.com/office/drawing/2014/main" id="{577F05AA-CDF5-A33C-06BB-58367BB86504}"/>
              </a:ext>
            </a:extLst>
          </p:cNvPr>
          <p:cNvPicPr>
            <a:picLocks noChangeAspect="1"/>
          </p:cNvPicPr>
          <p:nvPr/>
        </p:nvPicPr>
        <p:blipFill rotWithShape="1">
          <a:blip r:embed="rId2"/>
          <a:srcRect t="10461" r="1" b="1"/>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8046720" y="1045597"/>
            <a:ext cx="3633746" cy="1588422"/>
          </a:xfrm>
        </p:spPr>
        <p:txBody>
          <a:bodyPr anchor="b">
            <a:normAutofit/>
          </a:bodyPr>
          <a:lstStyle/>
          <a:p>
            <a:r>
              <a:rPr lang="en-US" sz="3600" dirty="0"/>
              <a:t>Coffee break</a:t>
            </a:r>
          </a:p>
        </p:txBody>
      </p:sp>
      <p:sp>
        <p:nvSpPr>
          <p:cNvPr id="3" name="Slide Number Placeholder 2">
            <a:extLst>
              <a:ext uri="{FF2B5EF4-FFF2-40B4-BE49-F238E27FC236}">
                <a16:creationId xmlns:a16="http://schemas.microsoft.com/office/drawing/2014/main" id="{2DC3480A-21BD-E2A8-4552-61B25D2DEC61}"/>
              </a:ext>
            </a:extLst>
          </p:cNvPr>
          <p:cNvSpPr>
            <a:spLocks noGrp="1"/>
          </p:cNvSpPr>
          <p:nvPr>
            <p:ph type="sldNum" sz="quarter" idx="12"/>
          </p:nvPr>
        </p:nvSpPr>
        <p:spPr/>
        <p:txBody>
          <a:bodyPr/>
          <a:lstStyle/>
          <a:p>
            <a:fld id="{998FC6E2-3800-4EB0-A18D-3856D6660061}" type="slidenum">
              <a:rPr lang="en-US" smtClean="0"/>
              <a:t>24</a:t>
            </a:fld>
            <a:endParaRPr lang="en-US"/>
          </a:p>
        </p:txBody>
      </p:sp>
    </p:spTree>
    <p:extLst>
      <p:ext uri="{BB962C8B-B14F-4D97-AF65-F5344CB8AC3E}">
        <p14:creationId xmlns:p14="http://schemas.microsoft.com/office/powerpoint/2010/main" val="4170150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1F02A7-6D99-2A20-2542-E5B9A4EF962D}"/>
              </a:ext>
            </a:extLst>
          </p:cNvPr>
          <p:cNvSpPr>
            <a:spLocks noGrp="1"/>
          </p:cNvSpPr>
          <p:nvPr>
            <p:ph idx="1"/>
          </p:nvPr>
        </p:nvSpPr>
        <p:spPr>
          <a:xfrm>
            <a:off x="6246470" y="1493520"/>
            <a:ext cx="5339788" cy="5227955"/>
          </a:xfrm>
        </p:spPr>
        <p:txBody>
          <a:bodyPr>
            <a:normAutofit lnSpcReduction="10000"/>
          </a:bodyPr>
          <a:lstStyle/>
          <a:p>
            <a:r>
              <a:rPr lang="en-US" sz="2400" dirty="0"/>
              <a:t>Multiple regression models can also be written to include </a:t>
            </a:r>
            <a:r>
              <a:rPr lang="en-US" sz="2400" dirty="0">
                <a:solidFill>
                  <a:schemeClr val="accent1"/>
                </a:solidFill>
              </a:rPr>
              <a:t>qualitative</a:t>
            </a:r>
            <a:r>
              <a:rPr lang="en-US" sz="2400" dirty="0"/>
              <a:t> (or categorical) independent variables.</a:t>
            </a:r>
          </a:p>
          <a:p>
            <a:r>
              <a:rPr lang="en-US" sz="2400" dirty="0"/>
              <a:t>Qualitative variables, unlike quantitative variables, cannot be measured on a numerical scale. Therefore, we must code the values of the qualitative variable (called levels) as numbers before we can fit them in the model. </a:t>
            </a:r>
          </a:p>
          <a:p>
            <a:r>
              <a:rPr lang="en-US" sz="2400" dirty="0"/>
              <a:t>It’s easy to code ordinal variable as they have an inherent order. But how about nominal variables? Does it make sense to code 0 for blue eye colour, 1 for green eye colour and 2 for hazel eye colour? </a:t>
            </a:r>
          </a:p>
        </p:txBody>
      </p:sp>
      <p:sp>
        <p:nvSpPr>
          <p:cNvPr id="4" name="Slide Number Placeholder 3">
            <a:extLst>
              <a:ext uri="{FF2B5EF4-FFF2-40B4-BE49-F238E27FC236}">
                <a16:creationId xmlns:a16="http://schemas.microsoft.com/office/drawing/2014/main" id="{BB14E424-BE23-B47B-885A-1CE0C11A1584}"/>
              </a:ext>
            </a:extLst>
          </p:cNvPr>
          <p:cNvSpPr>
            <a:spLocks noGrp="1"/>
          </p:cNvSpPr>
          <p:nvPr>
            <p:ph type="sldNum" sz="quarter" idx="12"/>
          </p:nvPr>
        </p:nvSpPr>
        <p:spPr/>
        <p:txBody>
          <a:bodyPr/>
          <a:lstStyle/>
          <a:p>
            <a:fld id="{998FC6E2-3800-4EB0-A18D-3856D6660061}" type="slidenum">
              <a:rPr lang="en-US" smtClean="0"/>
              <a:t>25</a:t>
            </a:fld>
            <a:endParaRPr lang="en-US" dirty="0"/>
          </a:p>
        </p:txBody>
      </p:sp>
      <p:sp>
        <p:nvSpPr>
          <p:cNvPr id="5" name="Title 2">
            <a:extLst>
              <a:ext uri="{FF2B5EF4-FFF2-40B4-BE49-F238E27FC236}">
                <a16:creationId xmlns:a16="http://schemas.microsoft.com/office/drawing/2014/main" id="{46BF2D4B-C24A-E6B3-B003-48A6D7BB914D}"/>
              </a:ext>
            </a:extLst>
          </p:cNvPr>
          <p:cNvSpPr>
            <a:spLocks noGrp="1"/>
          </p:cNvSpPr>
          <p:nvPr>
            <p:ph type="title"/>
          </p:nvPr>
        </p:nvSpPr>
        <p:spPr>
          <a:xfrm>
            <a:off x="522514" y="365125"/>
            <a:ext cx="10831286" cy="1325563"/>
          </a:xfrm>
        </p:spPr>
        <p:txBody>
          <a:bodyPr>
            <a:normAutofit/>
          </a:bodyPr>
          <a:lstStyle/>
          <a:p>
            <a:pPr algn="ctr"/>
            <a:r>
              <a:rPr lang="en-US" altLang="zh-CN" sz="3200" dirty="0">
                <a:solidFill>
                  <a:schemeClr val="accent1"/>
                </a:solidFill>
              </a:rPr>
              <a:t>Multiple</a:t>
            </a:r>
            <a:r>
              <a:rPr lang="zh-CN" altLang="en-US" sz="3200" dirty="0">
                <a:solidFill>
                  <a:schemeClr val="accent1"/>
                </a:solidFill>
              </a:rPr>
              <a:t> </a:t>
            </a:r>
            <a:r>
              <a:rPr lang="en-US" altLang="zh-CN" sz="3200" dirty="0">
                <a:solidFill>
                  <a:schemeClr val="accent1"/>
                </a:solidFill>
              </a:rPr>
              <a:t>Regression</a:t>
            </a:r>
            <a:r>
              <a:rPr lang="zh-CN" altLang="en-US" sz="3200" dirty="0">
                <a:solidFill>
                  <a:schemeClr val="accent1"/>
                </a:solidFill>
              </a:rPr>
              <a:t> </a:t>
            </a:r>
            <a:r>
              <a:rPr lang="en-US" altLang="zh-CN" sz="3200" dirty="0">
                <a:solidFill>
                  <a:schemeClr val="accent1"/>
                </a:solidFill>
              </a:rPr>
              <a:t>with</a:t>
            </a:r>
            <a:r>
              <a:rPr lang="zh-CN" altLang="en-US" sz="3200" dirty="0">
                <a:solidFill>
                  <a:schemeClr val="accent1"/>
                </a:solidFill>
              </a:rPr>
              <a:t> </a:t>
            </a:r>
            <a:r>
              <a:rPr lang="en-US" altLang="zh-CN" sz="3200" dirty="0">
                <a:solidFill>
                  <a:schemeClr val="accent1"/>
                </a:solidFill>
              </a:rPr>
              <a:t>Qualitative</a:t>
            </a:r>
            <a:r>
              <a:rPr lang="zh-CN" altLang="en-US" sz="3200" dirty="0">
                <a:solidFill>
                  <a:schemeClr val="accent1"/>
                </a:solidFill>
              </a:rPr>
              <a:t> </a:t>
            </a:r>
            <a:r>
              <a:rPr lang="en-US" altLang="zh-CN" sz="3200" dirty="0">
                <a:solidFill>
                  <a:schemeClr val="accent1"/>
                </a:solidFill>
              </a:rPr>
              <a:t>(Dummy)</a:t>
            </a:r>
            <a:r>
              <a:rPr lang="zh-CN" altLang="en-US" sz="3200" dirty="0">
                <a:solidFill>
                  <a:schemeClr val="accent1"/>
                </a:solidFill>
              </a:rPr>
              <a:t> </a:t>
            </a:r>
            <a:r>
              <a:rPr lang="en-US" altLang="zh-CN" sz="3200" dirty="0">
                <a:solidFill>
                  <a:schemeClr val="accent1"/>
                </a:solidFill>
              </a:rPr>
              <a:t>Variable</a:t>
            </a:r>
            <a:r>
              <a:rPr lang="zh-CN" altLang="en-US" sz="3200" dirty="0">
                <a:solidFill>
                  <a:schemeClr val="accent1"/>
                </a:solidFill>
              </a:rPr>
              <a:t> </a:t>
            </a:r>
            <a:r>
              <a:rPr lang="en-US" altLang="zh-CN" sz="3200" dirty="0">
                <a:solidFill>
                  <a:schemeClr val="accent1"/>
                </a:solidFill>
              </a:rPr>
              <a:t>Models</a:t>
            </a:r>
            <a:endParaRPr lang="en-CA" sz="3200" dirty="0">
              <a:solidFill>
                <a:schemeClr val="accent1"/>
              </a:solidFill>
            </a:endParaRPr>
          </a:p>
        </p:txBody>
      </p:sp>
      <p:pic>
        <p:nvPicPr>
          <p:cNvPr id="6" name="Picture 5" descr="Shape&#10;&#10;Description automatically generated with medium confidence">
            <a:extLst>
              <a:ext uri="{FF2B5EF4-FFF2-40B4-BE49-F238E27FC236}">
                <a16:creationId xmlns:a16="http://schemas.microsoft.com/office/drawing/2014/main" id="{200E61F9-8A24-E771-0C2E-06814BE83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26" name="Picture 2" descr="Categorical vs. Quantitative Variables: Definition + Examples">
            <a:extLst>
              <a:ext uri="{FF2B5EF4-FFF2-40B4-BE49-F238E27FC236}">
                <a16:creationId xmlns:a16="http://schemas.microsoft.com/office/drawing/2014/main" id="{378337DE-A295-04E0-8CB2-5CF4DB8590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14" y="1690688"/>
            <a:ext cx="5723956" cy="25982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6CF45FE-58D3-294A-8E7C-03BB7A29468E}"/>
              </a:ext>
            </a:extLst>
          </p:cNvPr>
          <p:cNvCxnSpPr/>
          <p:nvPr/>
        </p:nvCxnSpPr>
        <p:spPr>
          <a:xfrm flipH="1">
            <a:off x="2199190" y="4421529"/>
            <a:ext cx="312516" cy="324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46557D-D6EC-4EAF-6DEC-72070F16B05B}"/>
              </a:ext>
            </a:extLst>
          </p:cNvPr>
          <p:cNvCxnSpPr/>
          <p:nvPr/>
        </p:nvCxnSpPr>
        <p:spPr>
          <a:xfrm>
            <a:off x="3085331" y="4433994"/>
            <a:ext cx="266218" cy="324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B8A8EE-8653-7A7C-F977-F7EA99AF2A79}"/>
              </a:ext>
            </a:extLst>
          </p:cNvPr>
          <p:cNvSpPr txBox="1"/>
          <p:nvPr/>
        </p:nvSpPr>
        <p:spPr>
          <a:xfrm>
            <a:off x="3144255" y="4950380"/>
            <a:ext cx="874022" cy="369332"/>
          </a:xfrm>
          <a:prstGeom prst="rect">
            <a:avLst/>
          </a:prstGeom>
          <a:noFill/>
        </p:spPr>
        <p:txBody>
          <a:bodyPr wrap="none" rtlCol="0">
            <a:spAutoFit/>
          </a:bodyPr>
          <a:lstStyle/>
          <a:p>
            <a:r>
              <a:rPr lang="en-US" dirty="0"/>
              <a:t>Ordinal</a:t>
            </a:r>
          </a:p>
        </p:txBody>
      </p:sp>
      <p:sp>
        <p:nvSpPr>
          <p:cNvPr id="13" name="TextBox 12">
            <a:extLst>
              <a:ext uri="{FF2B5EF4-FFF2-40B4-BE49-F238E27FC236}">
                <a16:creationId xmlns:a16="http://schemas.microsoft.com/office/drawing/2014/main" id="{81CA4D1C-E7D7-5DDE-00CC-AD24BC05846D}"/>
              </a:ext>
            </a:extLst>
          </p:cNvPr>
          <p:cNvSpPr txBox="1"/>
          <p:nvPr/>
        </p:nvSpPr>
        <p:spPr>
          <a:xfrm>
            <a:off x="1685953" y="4950380"/>
            <a:ext cx="978153" cy="369332"/>
          </a:xfrm>
          <a:prstGeom prst="rect">
            <a:avLst/>
          </a:prstGeom>
          <a:noFill/>
        </p:spPr>
        <p:txBody>
          <a:bodyPr wrap="none" rtlCol="0">
            <a:spAutoFit/>
          </a:bodyPr>
          <a:lstStyle/>
          <a:p>
            <a:r>
              <a:rPr lang="en-US" dirty="0"/>
              <a:t>Nominal</a:t>
            </a:r>
          </a:p>
        </p:txBody>
      </p:sp>
      <p:sp>
        <p:nvSpPr>
          <p:cNvPr id="14" name="TextBox 13">
            <a:extLst>
              <a:ext uri="{FF2B5EF4-FFF2-40B4-BE49-F238E27FC236}">
                <a16:creationId xmlns:a16="http://schemas.microsoft.com/office/drawing/2014/main" id="{CB4E8A48-728A-A2C9-C2E9-D92A25DF4A40}"/>
              </a:ext>
            </a:extLst>
          </p:cNvPr>
          <p:cNvSpPr txBox="1"/>
          <p:nvPr/>
        </p:nvSpPr>
        <p:spPr>
          <a:xfrm>
            <a:off x="671534" y="5381038"/>
            <a:ext cx="2141592" cy="1200329"/>
          </a:xfrm>
          <a:prstGeom prst="rect">
            <a:avLst/>
          </a:prstGeom>
          <a:noFill/>
        </p:spPr>
        <p:txBody>
          <a:bodyPr wrap="square" rtlCol="0">
            <a:spAutoFit/>
          </a:bodyPr>
          <a:lstStyle/>
          <a:p>
            <a:r>
              <a:rPr lang="en-US" dirty="0"/>
              <a:t>The categories of a nominal variable have no inherent or natural  order</a:t>
            </a:r>
          </a:p>
        </p:txBody>
      </p:sp>
      <p:sp>
        <p:nvSpPr>
          <p:cNvPr id="15" name="TextBox 14">
            <a:extLst>
              <a:ext uri="{FF2B5EF4-FFF2-40B4-BE49-F238E27FC236}">
                <a16:creationId xmlns:a16="http://schemas.microsoft.com/office/drawing/2014/main" id="{3B10516C-BBBD-BFCE-8F19-A04051178C1B}"/>
              </a:ext>
            </a:extLst>
          </p:cNvPr>
          <p:cNvSpPr txBox="1"/>
          <p:nvPr/>
        </p:nvSpPr>
        <p:spPr>
          <a:xfrm>
            <a:off x="2988717" y="5381037"/>
            <a:ext cx="2141592" cy="1200329"/>
          </a:xfrm>
          <a:prstGeom prst="rect">
            <a:avLst/>
          </a:prstGeom>
          <a:noFill/>
        </p:spPr>
        <p:txBody>
          <a:bodyPr wrap="square" rtlCol="0">
            <a:spAutoFit/>
          </a:bodyPr>
          <a:lstStyle/>
          <a:p>
            <a:r>
              <a:rPr lang="en-US" dirty="0"/>
              <a:t>The categories of a nominal variable have no inherent or natural  order</a:t>
            </a:r>
          </a:p>
        </p:txBody>
      </p:sp>
    </p:spTree>
    <p:extLst>
      <p:ext uri="{BB962C8B-B14F-4D97-AF65-F5344CB8AC3E}">
        <p14:creationId xmlns:p14="http://schemas.microsoft.com/office/powerpoint/2010/main" val="57062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CE091B-5BB0-486F-82DC-FEFA01B80E72}"/>
              </a:ext>
            </a:extLst>
          </p:cNvPr>
          <p:cNvSpPr>
            <a:spLocks noGrp="1"/>
          </p:cNvSpPr>
          <p:nvPr>
            <p:ph idx="1"/>
          </p:nvPr>
        </p:nvSpPr>
        <p:spPr>
          <a:xfrm>
            <a:off x="838200" y="1825625"/>
            <a:ext cx="10515600" cy="2833461"/>
          </a:xfrm>
        </p:spPr>
        <p:txBody>
          <a:bodyPr>
            <a:normAutofit/>
          </a:bodyPr>
          <a:lstStyle/>
          <a:p>
            <a:r>
              <a:rPr lang="en-US" sz="2000" dirty="0"/>
              <a:t>Because categorical predictor variables cannot be entered directly into a regression model and be meaningfully interpreted, some other methods of dealing with information of this type must be developed. </a:t>
            </a:r>
          </a:p>
          <a:p>
            <a:r>
              <a:rPr lang="en-US" sz="2000" dirty="0"/>
              <a:t>In Generally, a categorical variable with k levels will be transformed into k −1 variables with two levels. For example, if a categorical variable had six levels, then five dichotomous variables could be constructed that would contain the same information as the single categorical variable. </a:t>
            </a:r>
          </a:p>
          <a:p>
            <a:r>
              <a:rPr lang="en-US" sz="2000" dirty="0"/>
              <a:t>The process of creating dichotomous variables from categorical variables is called </a:t>
            </a:r>
            <a:r>
              <a:rPr lang="en-US" sz="2000" dirty="0">
                <a:solidFill>
                  <a:schemeClr val="accent1"/>
                </a:solidFill>
              </a:rPr>
              <a:t>dummy coding</a:t>
            </a:r>
            <a:r>
              <a:rPr lang="en-US" sz="2000" dirty="0"/>
              <a:t>. These dichotomous variables are called </a:t>
            </a:r>
            <a:r>
              <a:rPr lang="en-US" sz="2000" dirty="0">
                <a:solidFill>
                  <a:schemeClr val="accent1"/>
                </a:solidFill>
              </a:rPr>
              <a:t>dummy variables</a:t>
            </a:r>
            <a:r>
              <a:rPr lang="en-US" sz="2000" dirty="0"/>
              <a:t>. The simplest case of dummy coding is when a categorical variable has two levels by assigning zero and one to the variable.</a:t>
            </a:r>
          </a:p>
        </p:txBody>
      </p:sp>
      <p:sp>
        <p:nvSpPr>
          <p:cNvPr id="4" name="Slide Number Placeholder 3">
            <a:extLst>
              <a:ext uri="{FF2B5EF4-FFF2-40B4-BE49-F238E27FC236}">
                <a16:creationId xmlns:a16="http://schemas.microsoft.com/office/drawing/2014/main" id="{C0B193A1-23CA-B724-AB22-685A950F6014}"/>
              </a:ext>
            </a:extLst>
          </p:cNvPr>
          <p:cNvSpPr>
            <a:spLocks noGrp="1"/>
          </p:cNvSpPr>
          <p:nvPr>
            <p:ph type="sldNum" sz="quarter" idx="12"/>
          </p:nvPr>
        </p:nvSpPr>
        <p:spPr/>
        <p:txBody>
          <a:bodyPr/>
          <a:lstStyle/>
          <a:p>
            <a:fld id="{998FC6E2-3800-4EB0-A18D-3856D6660061}" type="slidenum">
              <a:rPr lang="en-US" smtClean="0"/>
              <a:t>26</a:t>
            </a:fld>
            <a:endParaRPr lang="en-US"/>
          </a:p>
        </p:txBody>
      </p:sp>
      <p:sp>
        <p:nvSpPr>
          <p:cNvPr id="5" name="Title 2">
            <a:extLst>
              <a:ext uri="{FF2B5EF4-FFF2-40B4-BE49-F238E27FC236}">
                <a16:creationId xmlns:a16="http://schemas.microsoft.com/office/drawing/2014/main" id="{800D1852-8460-9428-6CA6-E95241AF9FDB}"/>
              </a:ext>
            </a:extLst>
          </p:cNvPr>
          <p:cNvSpPr>
            <a:spLocks noGrp="1"/>
          </p:cNvSpPr>
          <p:nvPr>
            <p:ph type="title"/>
          </p:nvPr>
        </p:nvSpPr>
        <p:spPr>
          <a:xfrm>
            <a:off x="522514" y="365125"/>
            <a:ext cx="10831286" cy="1325563"/>
          </a:xfrm>
        </p:spPr>
        <p:txBody>
          <a:bodyPr>
            <a:normAutofit/>
          </a:bodyPr>
          <a:lstStyle/>
          <a:p>
            <a:pPr algn="ctr"/>
            <a:r>
              <a:rPr lang="en-US" altLang="zh-CN" sz="3200" dirty="0">
                <a:solidFill>
                  <a:schemeClr val="accent1"/>
                </a:solidFill>
              </a:rPr>
              <a:t>Multiple</a:t>
            </a:r>
            <a:r>
              <a:rPr lang="zh-CN" altLang="en-US" sz="3200" dirty="0">
                <a:solidFill>
                  <a:schemeClr val="accent1"/>
                </a:solidFill>
              </a:rPr>
              <a:t> </a:t>
            </a:r>
            <a:r>
              <a:rPr lang="en-US" altLang="zh-CN" sz="3200" dirty="0">
                <a:solidFill>
                  <a:schemeClr val="accent1"/>
                </a:solidFill>
              </a:rPr>
              <a:t>Regression</a:t>
            </a:r>
            <a:r>
              <a:rPr lang="zh-CN" altLang="en-US" sz="3200" dirty="0">
                <a:solidFill>
                  <a:schemeClr val="accent1"/>
                </a:solidFill>
              </a:rPr>
              <a:t> </a:t>
            </a:r>
            <a:r>
              <a:rPr lang="en-US" altLang="zh-CN" sz="3200" dirty="0">
                <a:solidFill>
                  <a:schemeClr val="accent1"/>
                </a:solidFill>
              </a:rPr>
              <a:t>with</a:t>
            </a:r>
            <a:r>
              <a:rPr lang="zh-CN" altLang="en-US" sz="3200" dirty="0">
                <a:solidFill>
                  <a:schemeClr val="accent1"/>
                </a:solidFill>
              </a:rPr>
              <a:t> </a:t>
            </a:r>
            <a:r>
              <a:rPr lang="en-US" altLang="zh-CN" sz="3200" dirty="0">
                <a:solidFill>
                  <a:schemeClr val="accent1"/>
                </a:solidFill>
              </a:rPr>
              <a:t>Qualitative</a:t>
            </a:r>
            <a:r>
              <a:rPr lang="zh-CN" altLang="en-US" sz="3200" dirty="0">
                <a:solidFill>
                  <a:schemeClr val="accent1"/>
                </a:solidFill>
              </a:rPr>
              <a:t> </a:t>
            </a:r>
            <a:r>
              <a:rPr lang="en-US" altLang="zh-CN" sz="3200" dirty="0">
                <a:solidFill>
                  <a:schemeClr val="accent1"/>
                </a:solidFill>
              </a:rPr>
              <a:t>(Dummy)</a:t>
            </a:r>
            <a:r>
              <a:rPr lang="zh-CN" altLang="en-US" sz="3200" dirty="0">
                <a:solidFill>
                  <a:schemeClr val="accent1"/>
                </a:solidFill>
              </a:rPr>
              <a:t> </a:t>
            </a:r>
            <a:r>
              <a:rPr lang="en-US" altLang="zh-CN" sz="3200" dirty="0">
                <a:solidFill>
                  <a:schemeClr val="accent1"/>
                </a:solidFill>
              </a:rPr>
              <a:t>Variable</a:t>
            </a:r>
            <a:r>
              <a:rPr lang="zh-CN" altLang="en-US" sz="3200" dirty="0">
                <a:solidFill>
                  <a:schemeClr val="accent1"/>
                </a:solidFill>
              </a:rPr>
              <a:t> </a:t>
            </a:r>
            <a:r>
              <a:rPr lang="en-US" altLang="zh-CN" sz="3200" dirty="0">
                <a:solidFill>
                  <a:schemeClr val="accent1"/>
                </a:solidFill>
              </a:rPr>
              <a:t>Models</a:t>
            </a:r>
            <a:endParaRPr lang="en-CA" sz="3200" dirty="0">
              <a:solidFill>
                <a:schemeClr val="accent1"/>
              </a:solidFill>
            </a:endParaRPr>
          </a:p>
        </p:txBody>
      </p:sp>
      <p:pic>
        <p:nvPicPr>
          <p:cNvPr id="6" name="Picture 5" descr="Shape&#10;&#10;Description automatically generated with medium confidence">
            <a:extLst>
              <a:ext uri="{FF2B5EF4-FFF2-40B4-BE49-F238E27FC236}">
                <a16:creationId xmlns:a16="http://schemas.microsoft.com/office/drawing/2014/main" id="{BD8AD8A5-2B65-CB9F-25C1-F02E3FB9B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graphicFrame>
        <p:nvGraphicFramePr>
          <p:cNvPr id="2" name="Table 5">
            <a:extLst>
              <a:ext uri="{FF2B5EF4-FFF2-40B4-BE49-F238E27FC236}">
                <a16:creationId xmlns:a16="http://schemas.microsoft.com/office/drawing/2014/main" id="{E418516E-390C-5EC8-3C6C-184A97C7B7D9}"/>
              </a:ext>
            </a:extLst>
          </p:cNvPr>
          <p:cNvGraphicFramePr>
            <a:graphicFrameLocks/>
          </p:cNvGraphicFramePr>
          <p:nvPr>
            <p:extLst>
              <p:ext uri="{D42A27DB-BD31-4B8C-83A1-F6EECF244321}">
                <p14:modId xmlns:p14="http://schemas.microsoft.com/office/powerpoint/2010/main" val="385248706"/>
              </p:ext>
            </p:extLst>
          </p:nvPr>
        </p:nvGraphicFramePr>
        <p:xfrm>
          <a:off x="5732090" y="4808859"/>
          <a:ext cx="5406690" cy="1554522"/>
        </p:xfrm>
        <a:graphic>
          <a:graphicData uri="http://schemas.openxmlformats.org/drawingml/2006/table">
            <a:tbl>
              <a:tblPr firstRow="1" bandRow="1">
                <a:tableStyleId>{72833802-FEF1-4C79-8D5D-14CF1EAF98D9}</a:tableStyleId>
              </a:tblPr>
              <a:tblGrid>
                <a:gridCol w="2357176">
                  <a:extLst>
                    <a:ext uri="{9D8B030D-6E8A-4147-A177-3AD203B41FA5}">
                      <a16:colId xmlns:a16="http://schemas.microsoft.com/office/drawing/2014/main" val="2009646435"/>
                    </a:ext>
                  </a:extLst>
                </a:gridCol>
                <a:gridCol w="1537398">
                  <a:extLst>
                    <a:ext uri="{9D8B030D-6E8A-4147-A177-3AD203B41FA5}">
                      <a16:colId xmlns:a16="http://schemas.microsoft.com/office/drawing/2014/main" val="3465061257"/>
                    </a:ext>
                  </a:extLst>
                </a:gridCol>
                <a:gridCol w="1512116">
                  <a:extLst>
                    <a:ext uri="{9D8B030D-6E8A-4147-A177-3AD203B41FA5}">
                      <a16:colId xmlns:a16="http://schemas.microsoft.com/office/drawing/2014/main" val="2983696235"/>
                    </a:ext>
                  </a:extLst>
                </a:gridCol>
              </a:tblGrid>
              <a:tr h="324266">
                <a:tc>
                  <a:txBody>
                    <a:bodyPr/>
                    <a:lstStyle/>
                    <a:p>
                      <a:pPr algn="ctr"/>
                      <a:r>
                        <a:rPr lang="en-US" dirty="0"/>
                        <a:t>Eyes colour</a:t>
                      </a:r>
                    </a:p>
                  </a:txBody>
                  <a:tcPr/>
                </a:tc>
                <a:tc>
                  <a:txBody>
                    <a:bodyPr/>
                    <a:lstStyle/>
                    <a:p>
                      <a:pPr algn="ctr"/>
                      <a:r>
                        <a:rPr lang="en-US" dirty="0"/>
                        <a:t>X1</a:t>
                      </a:r>
                    </a:p>
                  </a:txBody>
                  <a:tcPr/>
                </a:tc>
                <a:tc>
                  <a:txBody>
                    <a:bodyPr/>
                    <a:lstStyle/>
                    <a:p>
                      <a:pPr algn="ctr"/>
                      <a:r>
                        <a:rPr lang="en-US" dirty="0"/>
                        <a:t>X2</a:t>
                      </a:r>
                    </a:p>
                  </a:txBody>
                  <a:tcPr/>
                </a:tc>
                <a:extLst>
                  <a:ext uri="{0D108BD9-81ED-4DB2-BD59-A6C34878D82A}">
                    <a16:rowId xmlns:a16="http://schemas.microsoft.com/office/drawing/2014/main" val="3332661405"/>
                  </a:ext>
                </a:extLst>
              </a:tr>
              <a:tr h="457242">
                <a:tc>
                  <a:txBody>
                    <a:bodyPr/>
                    <a:lstStyle/>
                    <a:p>
                      <a:pPr algn="ctr"/>
                      <a:r>
                        <a:rPr lang="en-US" dirty="0"/>
                        <a:t>Blue</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695170010"/>
                  </a:ext>
                </a:extLst>
              </a:tr>
              <a:tr h="324266">
                <a:tc>
                  <a:txBody>
                    <a:bodyPr/>
                    <a:lstStyle/>
                    <a:p>
                      <a:pPr algn="ctr"/>
                      <a:r>
                        <a:rPr lang="en-US" dirty="0"/>
                        <a:t>Green</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65533676"/>
                  </a:ext>
                </a:extLst>
              </a:tr>
              <a:tr h="324266">
                <a:tc>
                  <a:txBody>
                    <a:bodyPr/>
                    <a:lstStyle/>
                    <a:p>
                      <a:pPr algn="ctr"/>
                      <a:r>
                        <a:rPr lang="en-US" dirty="0"/>
                        <a:t>Hazel</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418620943"/>
                  </a:ext>
                </a:extLst>
              </a:tr>
            </a:tbl>
          </a:graphicData>
        </a:graphic>
      </p:graphicFrame>
      <p:graphicFrame>
        <p:nvGraphicFramePr>
          <p:cNvPr id="7" name="Table 5">
            <a:extLst>
              <a:ext uri="{FF2B5EF4-FFF2-40B4-BE49-F238E27FC236}">
                <a16:creationId xmlns:a16="http://schemas.microsoft.com/office/drawing/2014/main" id="{539333C6-ADF6-88B3-68C9-1D7892169402}"/>
              </a:ext>
            </a:extLst>
          </p:cNvPr>
          <p:cNvGraphicFramePr>
            <a:graphicFrameLocks/>
          </p:cNvGraphicFramePr>
          <p:nvPr>
            <p:extLst>
              <p:ext uri="{D42A27DB-BD31-4B8C-83A1-F6EECF244321}">
                <p14:modId xmlns:p14="http://schemas.microsoft.com/office/powerpoint/2010/main" val="3940318680"/>
              </p:ext>
            </p:extLst>
          </p:nvPr>
        </p:nvGraphicFramePr>
        <p:xfrm>
          <a:off x="969600" y="4808859"/>
          <a:ext cx="4123732" cy="1188762"/>
        </p:xfrm>
        <a:graphic>
          <a:graphicData uri="http://schemas.openxmlformats.org/drawingml/2006/table">
            <a:tbl>
              <a:tblPr firstRow="1" bandRow="1">
                <a:tableStyleId>{69012ECD-51FC-41F1-AA8D-1B2483CD663E}</a:tableStyleId>
              </a:tblPr>
              <a:tblGrid>
                <a:gridCol w="2061866">
                  <a:extLst>
                    <a:ext uri="{9D8B030D-6E8A-4147-A177-3AD203B41FA5}">
                      <a16:colId xmlns:a16="http://schemas.microsoft.com/office/drawing/2014/main" val="2009646435"/>
                    </a:ext>
                  </a:extLst>
                </a:gridCol>
                <a:gridCol w="2061866">
                  <a:extLst>
                    <a:ext uri="{9D8B030D-6E8A-4147-A177-3AD203B41FA5}">
                      <a16:colId xmlns:a16="http://schemas.microsoft.com/office/drawing/2014/main" val="3465061257"/>
                    </a:ext>
                  </a:extLst>
                </a:gridCol>
              </a:tblGrid>
              <a:tr h="283751">
                <a:tc>
                  <a:txBody>
                    <a:bodyPr/>
                    <a:lstStyle/>
                    <a:p>
                      <a:pPr algn="ctr"/>
                      <a:r>
                        <a:rPr lang="en-US" dirty="0"/>
                        <a:t>Smoking status</a:t>
                      </a:r>
                    </a:p>
                  </a:txBody>
                  <a:tcPr/>
                </a:tc>
                <a:tc>
                  <a:txBody>
                    <a:bodyPr/>
                    <a:lstStyle/>
                    <a:p>
                      <a:pPr algn="ctr"/>
                      <a:r>
                        <a:rPr lang="en-US" dirty="0"/>
                        <a:t>X1</a:t>
                      </a:r>
                    </a:p>
                  </a:txBody>
                  <a:tcPr/>
                </a:tc>
                <a:extLst>
                  <a:ext uri="{0D108BD9-81ED-4DB2-BD59-A6C34878D82A}">
                    <a16:rowId xmlns:a16="http://schemas.microsoft.com/office/drawing/2014/main" val="3332661405"/>
                  </a:ext>
                </a:extLst>
              </a:tr>
              <a:tr h="457242">
                <a:tc>
                  <a:txBody>
                    <a:bodyPr/>
                    <a:lstStyle/>
                    <a:p>
                      <a:pPr algn="ctr"/>
                      <a:r>
                        <a:rPr lang="en-US" dirty="0"/>
                        <a:t>Smoker</a:t>
                      </a:r>
                    </a:p>
                  </a:txBody>
                  <a:tcPr/>
                </a:tc>
                <a:tc>
                  <a:txBody>
                    <a:bodyPr/>
                    <a:lstStyle/>
                    <a:p>
                      <a:pPr algn="ctr"/>
                      <a:r>
                        <a:rPr lang="en-US" dirty="0"/>
                        <a:t>1</a:t>
                      </a:r>
                    </a:p>
                  </a:txBody>
                  <a:tcPr/>
                </a:tc>
                <a:extLst>
                  <a:ext uri="{0D108BD9-81ED-4DB2-BD59-A6C34878D82A}">
                    <a16:rowId xmlns:a16="http://schemas.microsoft.com/office/drawing/2014/main" val="695170010"/>
                  </a:ext>
                </a:extLst>
              </a:tr>
              <a:tr h="324266">
                <a:tc>
                  <a:txBody>
                    <a:bodyPr/>
                    <a:lstStyle/>
                    <a:p>
                      <a:pPr algn="ctr"/>
                      <a:r>
                        <a:rPr lang="en-US" b="0" dirty="0">
                          <a:solidFill>
                            <a:srgbClr val="000000"/>
                          </a:solidFill>
                          <a:effectLst/>
                        </a:rPr>
                        <a:t>non-smoker</a:t>
                      </a:r>
                      <a:endParaRPr lang="en-US" dirty="0"/>
                    </a:p>
                  </a:txBody>
                  <a:tcPr/>
                </a:tc>
                <a:tc>
                  <a:txBody>
                    <a:bodyPr/>
                    <a:lstStyle/>
                    <a:p>
                      <a:pPr algn="ctr"/>
                      <a:r>
                        <a:rPr lang="en-US" dirty="0"/>
                        <a:t>0</a:t>
                      </a:r>
                    </a:p>
                  </a:txBody>
                  <a:tcPr/>
                </a:tc>
                <a:extLst>
                  <a:ext uri="{0D108BD9-81ED-4DB2-BD59-A6C34878D82A}">
                    <a16:rowId xmlns:a16="http://schemas.microsoft.com/office/drawing/2014/main" val="65533676"/>
                  </a:ext>
                </a:extLst>
              </a:tr>
            </a:tbl>
          </a:graphicData>
        </a:graphic>
      </p:graphicFrame>
    </p:spTree>
    <p:extLst>
      <p:ext uri="{BB962C8B-B14F-4D97-AF65-F5344CB8AC3E}">
        <p14:creationId xmlns:p14="http://schemas.microsoft.com/office/powerpoint/2010/main" val="3839176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522514" y="365125"/>
            <a:ext cx="10831286" cy="1325563"/>
          </a:xfrm>
        </p:spPr>
        <p:txBody>
          <a:bodyPr>
            <a:normAutofit/>
          </a:bodyPr>
          <a:lstStyle/>
          <a:p>
            <a:pPr algn="ctr"/>
            <a:r>
              <a:rPr lang="en-US" altLang="zh-CN" sz="3200" dirty="0">
                <a:solidFill>
                  <a:schemeClr val="accent1"/>
                </a:solidFill>
              </a:rPr>
              <a:t>Multiple</a:t>
            </a:r>
            <a:r>
              <a:rPr lang="zh-CN" altLang="en-US" sz="3200" dirty="0">
                <a:solidFill>
                  <a:schemeClr val="accent1"/>
                </a:solidFill>
              </a:rPr>
              <a:t> </a:t>
            </a:r>
            <a:r>
              <a:rPr lang="en-US" altLang="zh-CN" sz="3200" dirty="0">
                <a:solidFill>
                  <a:schemeClr val="accent1"/>
                </a:solidFill>
              </a:rPr>
              <a:t>Regression</a:t>
            </a:r>
            <a:r>
              <a:rPr lang="zh-CN" altLang="en-US" sz="3200" dirty="0">
                <a:solidFill>
                  <a:schemeClr val="accent1"/>
                </a:solidFill>
              </a:rPr>
              <a:t> </a:t>
            </a:r>
            <a:r>
              <a:rPr lang="en-US" altLang="zh-CN" sz="3200" dirty="0">
                <a:solidFill>
                  <a:schemeClr val="accent1"/>
                </a:solidFill>
              </a:rPr>
              <a:t>with</a:t>
            </a:r>
            <a:r>
              <a:rPr lang="zh-CN" altLang="en-US" sz="3200" dirty="0">
                <a:solidFill>
                  <a:schemeClr val="accent1"/>
                </a:solidFill>
              </a:rPr>
              <a:t> </a:t>
            </a:r>
            <a:r>
              <a:rPr lang="en-US" altLang="zh-CN" sz="3200" dirty="0">
                <a:solidFill>
                  <a:schemeClr val="accent1"/>
                </a:solidFill>
              </a:rPr>
              <a:t>Qualitative</a:t>
            </a:r>
            <a:r>
              <a:rPr lang="zh-CN" altLang="en-US" sz="3200" dirty="0">
                <a:solidFill>
                  <a:schemeClr val="accent1"/>
                </a:solidFill>
              </a:rPr>
              <a:t> </a:t>
            </a:r>
            <a:r>
              <a:rPr lang="en-US" altLang="zh-CN" sz="3200" dirty="0">
                <a:solidFill>
                  <a:schemeClr val="accent1"/>
                </a:solidFill>
              </a:rPr>
              <a:t>(Dummy)</a:t>
            </a:r>
            <a:r>
              <a:rPr lang="zh-CN" altLang="en-US" sz="3200" dirty="0">
                <a:solidFill>
                  <a:schemeClr val="accent1"/>
                </a:solidFill>
              </a:rPr>
              <a:t> </a:t>
            </a:r>
            <a:r>
              <a:rPr lang="en-US" altLang="zh-CN" sz="3200" dirty="0">
                <a:solidFill>
                  <a:schemeClr val="accent1"/>
                </a:solidFill>
              </a:rPr>
              <a:t>Variable</a:t>
            </a:r>
            <a:r>
              <a:rPr lang="zh-CN" altLang="en-US" sz="3200" dirty="0">
                <a:solidFill>
                  <a:schemeClr val="accent1"/>
                </a:solidFill>
              </a:rPr>
              <a:t> </a:t>
            </a:r>
            <a:r>
              <a:rPr lang="en-US" altLang="zh-CN" sz="3200" dirty="0">
                <a:solidFill>
                  <a:schemeClr val="accent1"/>
                </a:solidFill>
              </a:rPr>
              <a:t>Models</a:t>
            </a:r>
            <a:endParaRPr lang="en-CA" sz="3200"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27</a:t>
            </a:fld>
            <a:endParaRPr lang="en-US">
              <a:solidFill>
                <a:srgbClr val="FFFFFF"/>
              </a:solidFill>
            </a:endParaRPr>
          </a:p>
        </p:txBody>
      </p:sp>
      <p:pic>
        <p:nvPicPr>
          <p:cNvPr id="6" name="Picture 5" descr="Table&#10;&#10;Description automatically generated">
            <a:extLst>
              <a:ext uri="{FF2B5EF4-FFF2-40B4-BE49-F238E27FC236}">
                <a16:creationId xmlns:a16="http://schemas.microsoft.com/office/drawing/2014/main" id="{13E62F7E-4851-E94B-BB86-B3EBD9106DE6}"/>
              </a:ext>
            </a:extLst>
          </p:cNvPr>
          <p:cNvPicPr>
            <a:picLocks noChangeAspect="1"/>
          </p:cNvPicPr>
          <p:nvPr/>
        </p:nvPicPr>
        <p:blipFill rotWithShape="1">
          <a:blip r:embed="rId3">
            <a:extLst>
              <a:ext uri="{28A0092B-C50C-407E-A947-70E740481C1C}">
                <a14:useLocalDpi xmlns:a14="http://schemas.microsoft.com/office/drawing/2010/main" val="0"/>
              </a:ext>
            </a:extLst>
          </a:blip>
          <a:srcRect b="6772"/>
          <a:stretch/>
        </p:blipFill>
        <p:spPr>
          <a:xfrm>
            <a:off x="892336" y="1665730"/>
            <a:ext cx="10050967" cy="1952154"/>
          </a:xfrm>
          <a:prstGeom prst="rect">
            <a:avLst/>
          </a:prstGeom>
        </p:spPr>
      </p:pic>
      <p:sp>
        <p:nvSpPr>
          <p:cNvPr id="8" name="TextBox 7">
            <a:extLst>
              <a:ext uri="{FF2B5EF4-FFF2-40B4-BE49-F238E27FC236}">
                <a16:creationId xmlns:a16="http://schemas.microsoft.com/office/drawing/2014/main" id="{943175B7-3686-F64D-9482-2BA137873F47}"/>
              </a:ext>
            </a:extLst>
          </p:cNvPr>
          <p:cNvSpPr txBox="1"/>
          <p:nvPr/>
        </p:nvSpPr>
        <p:spPr>
          <a:xfrm>
            <a:off x="787809" y="3899608"/>
            <a:ext cx="10616381" cy="2308324"/>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LMRoman10-Regular"/>
              </a:rPr>
              <a:t>T</a:t>
            </a:r>
            <a:r>
              <a:rPr lang="en-US" sz="1800" b="0" i="0" u="none" strike="noStrike" baseline="0" dirty="0">
                <a:latin typeface="LMRoman10-Regular"/>
              </a:rPr>
              <a:t>he Credit data set records balance (average credit card debt for a number of individuals) as well as several quantitative predictors: age, cards (number of credit cards), education (years of education), income (in thousands of dollars), limit (credit limit), and rating (credit rating). </a:t>
            </a:r>
          </a:p>
          <a:p>
            <a:pPr marL="285750" indent="-285750" algn="l">
              <a:buFont typeface="Arial" panose="020B0604020202020204" pitchFamily="34" charset="0"/>
              <a:buChar char="•"/>
            </a:pPr>
            <a:r>
              <a:rPr lang="en-US" sz="1800" b="0" i="0" u="none" strike="noStrike" baseline="0" dirty="0">
                <a:latin typeface="LMRoman10-Regular"/>
              </a:rPr>
              <a:t>In addition to these quantitative variables, we also have four qualitative variables: gender, student (student status), status (marital status), and ethnicity (Caucasian, African American or Asian). Data are provided in </a:t>
            </a:r>
            <a:r>
              <a:rPr lang="en-US" sz="1800" i="0" u="none" strike="noStrike" baseline="0" dirty="0">
                <a:latin typeface="LMRoman10-Bold"/>
              </a:rPr>
              <a:t>credit.csv</a:t>
            </a:r>
            <a:r>
              <a:rPr lang="en-US" sz="1800" i="0" u="none" strike="noStrike" baseline="0" dirty="0">
                <a:latin typeface="LMRoman10-Regular"/>
              </a:rPr>
              <a:t> </a:t>
            </a:r>
            <a:r>
              <a:rPr lang="en-US" sz="1800" b="0" i="0" u="none" strike="noStrike" baseline="0" dirty="0">
                <a:latin typeface="LMRoman10-Regular"/>
              </a:rPr>
              <a:t>file. </a:t>
            </a:r>
            <a:endParaRPr lang="en-US" dirty="0">
              <a:latin typeface="LMRoman10-Regular"/>
            </a:endParaRPr>
          </a:p>
          <a:p>
            <a:pPr marL="285750" indent="-285750" algn="l">
              <a:buFont typeface="Arial" panose="020B0604020202020204" pitchFamily="34" charset="0"/>
              <a:buChar char="•"/>
            </a:pPr>
            <a:r>
              <a:rPr lang="en-US" sz="1800" b="0" i="0" u="none" strike="noStrike" baseline="0" dirty="0">
                <a:latin typeface="LMRoman10-Regular"/>
              </a:rPr>
              <a:t>Suppose that we wish to investigate differences in credit card balance between males and females. Based on the gender variable, we can create one dummy variable (2-1=1) with 0 as male and 1 as female.</a:t>
            </a:r>
            <a:r>
              <a:rPr lang="en-US" dirty="0">
                <a:latin typeface="LMRoman10-Regular"/>
              </a:rPr>
              <a:t> </a:t>
            </a:r>
            <a:endParaRPr lang="en-US" sz="2400" dirty="0"/>
          </a:p>
        </p:txBody>
      </p:sp>
      <p:pic>
        <p:nvPicPr>
          <p:cNvPr id="7" name="Picture 6" descr="Shape&#10;&#10;Description automatically generated with medium confidence">
            <a:extLst>
              <a:ext uri="{FF2B5EF4-FFF2-40B4-BE49-F238E27FC236}">
                <a16:creationId xmlns:a16="http://schemas.microsoft.com/office/drawing/2014/main" id="{3C321C26-D845-6851-803E-75EC85971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4">
            <a:extLst>
              <a:ext uri="{FF2B5EF4-FFF2-40B4-BE49-F238E27FC236}">
                <a16:creationId xmlns:a16="http://schemas.microsoft.com/office/drawing/2014/main" id="{8D9F91C6-5ADC-A05C-C31A-9CD33B93F39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27</a:t>
            </a:fld>
            <a:endParaRPr lang="en-US"/>
          </a:p>
        </p:txBody>
      </p:sp>
    </p:spTree>
    <p:extLst>
      <p:ext uri="{BB962C8B-B14F-4D97-AF65-F5344CB8AC3E}">
        <p14:creationId xmlns:p14="http://schemas.microsoft.com/office/powerpoint/2010/main" val="3448973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28</a:t>
            </a:fld>
            <a:endParaRPr lang="en-US">
              <a:solidFill>
                <a:srgbClr val="FFFFFF"/>
              </a:solidFill>
            </a:endParaRPr>
          </a:p>
        </p:txBody>
      </p:sp>
      <p:graphicFrame>
        <p:nvGraphicFramePr>
          <p:cNvPr id="8" name="Table 5">
            <a:extLst>
              <a:ext uri="{FF2B5EF4-FFF2-40B4-BE49-F238E27FC236}">
                <a16:creationId xmlns:a16="http://schemas.microsoft.com/office/drawing/2014/main" id="{F5618266-D5D2-B249-83A3-AD9150974A0D}"/>
              </a:ext>
            </a:extLst>
          </p:cNvPr>
          <p:cNvGraphicFramePr>
            <a:graphicFrameLocks/>
          </p:cNvGraphicFramePr>
          <p:nvPr>
            <p:extLst>
              <p:ext uri="{D42A27DB-BD31-4B8C-83A1-F6EECF244321}">
                <p14:modId xmlns:p14="http://schemas.microsoft.com/office/powerpoint/2010/main" val="1635613833"/>
              </p:ext>
            </p:extLst>
          </p:nvPr>
        </p:nvGraphicFramePr>
        <p:xfrm>
          <a:off x="737372" y="1635926"/>
          <a:ext cx="4123732" cy="1188762"/>
        </p:xfrm>
        <a:graphic>
          <a:graphicData uri="http://schemas.openxmlformats.org/drawingml/2006/table">
            <a:tbl>
              <a:tblPr firstRow="1" bandRow="1">
                <a:tableStyleId>{17292A2E-F333-43FB-9621-5CBBE7FDCDCB}</a:tableStyleId>
              </a:tblPr>
              <a:tblGrid>
                <a:gridCol w="2061866">
                  <a:extLst>
                    <a:ext uri="{9D8B030D-6E8A-4147-A177-3AD203B41FA5}">
                      <a16:colId xmlns:a16="http://schemas.microsoft.com/office/drawing/2014/main" val="2009646435"/>
                    </a:ext>
                  </a:extLst>
                </a:gridCol>
                <a:gridCol w="2061866">
                  <a:extLst>
                    <a:ext uri="{9D8B030D-6E8A-4147-A177-3AD203B41FA5}">
                      <a16:colId xmlns:a16="http://schemas.microsoft.com/office/drawing/2014/main" val="3465061257"/>
                    </a:ext>
                  </a:extLst>
                </a:gridCol>
              </a:tblGrid>
              <a:tr h="283751">
                <a:tc>
                  <a:txBody>
                    <a:bodyPr/>
                    <a:lstStyle/>
                    <a:p>
                      <a:pPr algn="ctr"/>
                      <a:r>
                        <a:rPr lang="en-US" dirty="0"/>
                        <a:t>Gender </a:t>
                      </a:r>
                    </a:p>
                  </a:txBody>
                  <a:tcPr/>
                </a:tc>
                <a:tc>
                  <a:txBody>
                    <a:bodyPr/>
                    <a:lstStyle/>
                    <a:p>
                      <a:pPr algn="ctr"/>
                      <a:r>
                        <a:rPr lang="en-US" dirty="0"/>
                        <a:t>X1</a:t>
                      </a:r>
                    </a:p>
                  </a:txBody>
                  <a:tcPr/>
                </a:tc>
                <a:extLst>
                  <a:ext uri="{0D108BD9-81ED-4DB2-BD59-A6C34878D82A}">
                    <a16:rowId xmlns:a16="http://schemas.microsoft.com/office/drawing/2014/main" val="3332661405"/>
                  </a:ext>
                </a:extLst>
              </a:tr>
              <a:tr h="457242">
                <a:tc>
                  <a:txBody>
                    <a:bodyPr/>
                    <a:lstStyle/>
                    <a:p>
                      <a:pPr algn="ctr"/>
                      <a:r>
                        <a:rPr lang="en-US" dirty="0"/>
                        <a:t>Male</a:t>
                      </a:r>
                    </a:p>
                  </a:txBody>
                  <a:tcPr/>
                </a:tc>
                <a:tc>
                  <a:txBody>
                    <a:bodyPr/>
                    <a:lstStyle/>
                    <a:p>
                      <a:pPr algn="ctr"/>
                      <a:r>
                        <a:rPr lang="en-US" dirty="0"/>
                        <a:t>1</a:t>
                      </a:r>
                    </a:p>
                  </a:txBody>
                  <a:tcPr/>
                </a:tc>
                <a:extLst>
                  <a:ext uri="{0D108BD9-81ED-4DB2-BD59-A6C34878D82A}">
                    <a16:rowId xmlns:a16="http://schemas.microsoft.com/office/drawing/2014/main" val="695170010"/>
                  </a:ext>
                </a:extLst>
              </a:tr>
              <a:tr h="324266">
                <a:tc>
                  <a:txBody>
                    <a:bodyPr/>
                    <a:lstStyle/>
                    <a:p>
                      <a:pPr algn="ctr"/>
                      <a:r>
                        <a:rPr lang="en-US" dirty="0"/>
                        <a:t>Female</a:t>
                      </a:r>
                    </a:p>
                  </a:txBody>
                  <a:tcPr/>
                </a:tc>
                <a:tc>
                  <a:txBody>
                    <a:bodyPr/>
                    <a:lstStyle/>
                    <a:p>
                      <a:pPr algn="ctr"/>
                      <a:r>
                        <a:rPr lang="en-US" dirty="0"/>
                        <a:t>0</a:t>
                      </a:r>
                    </a:p>
                  </a:txBody>
                  <a:tcPr/>
                </a:tc>
                <a:extLst>
                  <a:ext uri="{0D108BD9-81ED-4DB2-BD59-A6C34878D82A}">
                    <a16:rowId xmlns:a16="http://schemas.microsoft.com/office/drawing/2014/main" val="65533676"/>
                  </a:ext>
                </a:extLst>
              </a:tr>
            </a:tbl>
          </a:graphicData>
        </a:graphic>
      </p:graphicFrame>
      <p:pic>
        <p:nvPicPr>
          <p:cNvPr id="6" name="Picture 5">
            <a:extLst>
              <a:ext uri="{FF2B5EF4-FFF2-40B4-BE49-F238E27FC236}">
                <a16:creationId xmlns:a16="http://schemas.microsoft.com/office/drawing/2014/main" id="{01EB8BF7-FA23-884A-8C63-DE652102BCD6}"/>
              </a:ext>
            </a:extLst>
          </p:cNvPr>
          <p:cNvPicPr>
            <a:picLocks noChangeAspect="1"/>
          </p:cNvPicPr>
          <p:nvPr/>
        </p:nvPicPr>
        <p:blipFill rotWithShape="1">
          <a:blip r:embed="rId3"/>
          <a:srcRect t="11985"/>
          <a:stretch/>
        </p:blipFill>
        <p:spPr>
          <a:xfrm>
            <a:off x="737372" y="3246438"/>
            <a:ext cx="4762490" cy="299561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581001-B45A-A544-9ACC-00677F25C904}"/>
                  </a:ext>
                </a:extLst>
              </p:cNvPr>
              <p:cNvSpPr txBox="1"/>
              <p:nvPr/>
            </p:nvSpPr>
            <p:spPr>
              <a:xfrm>
                <a:off x="5559987" y="2201381"/>
                <a:ext cx="20069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xmlns="">
          <p:sp>
            <p:nvSpPr>
              <p:cNvPr id="9" name="TextBox 8">
                <a:extLst>
                  <a:ext uri="{FF2B5EF4-FFF2-40B4-BE49-F238E27FC236}">
                    <a16:creationId xmlns:a16="http://schemas.microsoft.com/office/drawing/2014/main" id="{A5581001-B45A-A544-9ACC-00677F25C904}"/>
                  </a:ext>
                </a:extLst>
              </p:cNvPr>
              <p:cNvSpPr txBox="1">
                <a:spLocks noRot="1" noChangeAspect="1" noMove="1" noResize="1" noEditPoints="1" noAdjustHandles="1" noChangeArrowheads="1" noChangeShapeType="1" noTextEdit="1"/>
              </p:cNvSpPr>
              <p:nvPr/>
            </p:nvSpPr>
            <p:spPr>
              <a:xfrm>
                <a:off x="5559987" y="2201381"/>
                <a:ext cx="2006960" cy="276999"/>
              </a:xfrm>
              <a:prstGeom prst="rect">
                <a:avLst/>
              </a:prstGeom>
              <a:blipFill>
                <a:blip r:embed="rId4"/>
                <a:stretch>
                  <a:fillRect l="-3647" r="-3040" b="-32609"/>
                </a:stretch>
              </a:blipFill>
            </p:spPr>
            <p:txBody>
              <a:bodyPr/>
              <a:lstStyle/>
              <a:p>
                <a:r>
                  <a:rPr lang="en-US">
                    <a:noFill/>
                  </a:rPr>
                  <a:t> </a:t>
                </a:r>
              </a:p>
            </p:txBody>
          </p:sp>
        </mc:Fallback>
      </mc:AlternateContent>
      <p:pic>
        <p:nvPicPr>
          <p:cNvPr id="10" name="Picture 9" descr="Text&#10;&#10;Description automatically generated">
            <a:extLst>
              <a:ext uri="{FF2B5EF4-FFF2-40B4-BE49-F238E27FC236}">
                <a16:creationId xmlns:a16="http://schemas.microsoft.com/office/drawing/2014/main" id="{382A82F3-8ED0-7C49-97AC-31F70538C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6220" y="2780941"/>
            <a:ext cx="6012135" cy="1419840"/>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25D0FC32-799A-39FD-A004-DE0EFD251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3" name="Title 2">
            <a:extLst>
              <a:ext uri="{FF2B5EF4-FFF2-40B4-BE49-F238E27FC236}">
                <a16:creationId xmlns:a16="http://schemas.microsoft.com/office/drawing/2014/main" id="{51726857-6661-07B4-B6C6-F4C14872E0A2}"/>
              </a:ext>
            </a:extLst>
          </p:cNvPr>
          <p:cNvSpPr>
            <a:spLocks noGrp="1"/>
          </p:cNvSpPr>
          <p:nvPr>
            <p:ph type="title"/>
          </p:nvPr>
        </p:nvSpPr>
        <p:spPr>
          <a:xfrm>
            <a:off x="838200" y="365125"/>
            <a:ext cx="10515600" cy="1325563"/>
          </a:xfrm>
        </p:spPr>
        <p:txBody>
          <a:bodyPr>
            <a:normAutofit/>
          </a:bodyPr>
          <a:lstStyle/>
          <a:p>
            <a:pPr algn="ctr"/>
            <a:r>
              <a:rPr lang="en-US" altLang="zh-CN" sz="3200" dirty="0">
                <a:solidFill>
                  <a:schemeClr val="accent1"/>
                </a:solidFill>
              </a:rPr>
              <a:t>Multiple</a:t>
            </a:r>
            <a:r>
              <a:rPr lang="zh-CN" altLang="en-US" sz="3200" dirty="0">
                <a:solidFill>
                  <a:schemeClr val="accent1"/>
                </a:solidFill>
              </a:rPr>
              <a:t> </a:t>
            </a:r>
            <a:r>
              <a:rPr lang="en-US" altLang="zh-CN" sz="3200" dirty="0">
                <a:solidFill>
                  <a:schemeClr val="accent1"/>
                </a:solidFill>
              </a:rPr>
              <a:t>Regression</a:t>
            </a:r>
            <a:r>
              <a:rPr lang="zh-CN" altLang="en-US" sz="3200" dirty="0">
                <a:solidFill>
                  <a:schemeClr val="accent1"/>
                </a:solidFill>
              </a:rPr>
              <a:t> </a:t>
            </a:r>
            <a:r>
              <a:rPr lang="en-US" altLang="zh-CN" sz="3200" dirty="0">
                <a:solidFill>
                  <a:schemeClr val="accent1"/>
                </a:solidFill>
              </a:rPr>
              <a:t>with</a:t>
            </a:r>
            <a:r>
              <a:rPr lang="zh-CN" altLang="en-US" sz="3200" dirty="0">
                <a:solidFill>
                  <a:schemeClr val="accent1"/>
                </a:solidFill>
              </a:rPr>
              <a:t> </a:t>
            </a:r>
            <a:r>
              <a:rPr lang="en-US" altLang="zh-CN" sz="3200" dirty="0">
                <a:solidFill>
                  <a:schemeClr val="accent1"/>
                </a:solidFill>
              </a:rPr>
              <a:t>Qualitative</a:t>
            </a:r>
            <a:r>
              <a:rPr lang="zh-CN" altLang="en-US" sz="3200" dirty="0">
                <a:solidFill>
                  <a:schemeClr val="accent1"/>
                </a:solidFill>
              </a:rPr>
              <a:t> </a:t>
            </a:r>
            <a:r>
              <a:rPr lang="en-US" altLang="zh-CN" sz="3200" dirty="0">
                <a:solidFill>
                  <a:schemeClr val="accent1"/>
                </a:solidFill>
              </a:rPr>
              <a:t>(Dummy)</a:t>
            </a:r>
            <a:r>
              <a:rPr lang="zh-CN" altLang="en-US" sz="3200" dirty="0">
                <a:solidFill>
                  <a:schemeClr val="accent1"/>
                </a:solidFill>
              </a:rPr>
              <a:t> </a:t>
            </a:r>
            <a:r>
              <a:rPr lang="en-US" altLang="zh-CN" sz="3200" dirty="0">
                <a:solidFill>
                  <a:schemeClr val="accent1"/>
                </a:solidFill>
              </a:rPr>
              <a:t>Variable</a:t>
            </a:r>
            <a:r>
              <a:rPr lang="zh-CN" altLang="en-US" sz="3200" dirty="0">
                <a:solidFill>
                  <a:schemeClr val="accent1"/>
                </a:solidFill>
              </a:rPr>
              <a:t> </a:t>
            </a:r>
            <a:r>
              <a:rPr lang="en-US" altLang="zh-CN" sz="3200" dirty="0">
                <a:solidFill>
                  <a:schemeClr val="accent1"/>
                </a:solidFill>
              </a:rPr>
              <a:t>Models</a:t>
            </a:r>
            <a:endParaRPr lang="en-CA" sz="3200" dirty="0">
              <a:solidFill>
                <a:schemeClr val="accent1"/>
              </a:solidFill>
            </a:endParaRPr>
          </a:p>
        </p:txBody>
      </p:sp>
    </p:spTree>
    <p:extLst>
      <p:ext uri="{BB962C8B-B14F-4D97-AF65-F5344CB8AC3E}">
        <p14:creationId xmlns:p14="http://schemas.microsoft.com/office/powerpoint/2010/main" val="1982535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29</a:t>
            </a:fld>
            <a:endParaRPr lang="en-US">
              <a:solidFill>
                <a:srgbClr val="FFFFFF"/>
              </a:solidFill>
            </a:endParaRPr>
          </a:p>
        </p:txBody>
      </p:sp>
      <p:pic>
        <p:nvPicPr>
          <p:cNvPr id="8" name="Picture 7" descr="Shape&#10;&#10;Description automatically generated with medium confidence">
            <a:extLst>
              <a:ext uri="{FF2B5EF4-FFF2-40B4-BE49-F238E27FC236}">
                <a16:creationId xmlns:a16="http://schemas.microsoft.com/office/drawing/2014/main" id="{E5B5985B-98AA-B14F-5695-EF6C5338E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3" name="Picture 2">
            <a:extLst>
              <a:ext uri="{FF2B5EF4-FFF2-40B4-BE49-F238E27FC236}">
                <a16:creationId xmlns:a16="http://schemas.microsoft.com/office/drawing/2014/main" id="{63F23E0E-9E73-A942-A0EF-B8EC75166269}"/>
              </a:ext>
            </a:extLst>
          </p:cNvPr>
          <p:cNvPicPr>
            <a:picLocks noChangeAspect="1"/>
          </p:cNvPicPr>
          <p:nvPr/>
        </p:nvPicPr>
        <p:blipFill>
          <a:blip r:embed="rId4"/>
          <a:stretch>
            <a:fillRect/>
          </a:stretch>
        </p:blipFill>
        <p:spPr>
          <a:xfrm>
            <a:off x="6310181" y="1727140"/>
            <a:ext cx="5448317" cy="3298347"/>
          </a:xfrm>
          <a:prstGeom prst="rect">
            <a:avLst/>
          </a:prstGeom>
        </p:spPr>
      </p:pic>
      <p:pic>
        <p:nvPicPr>
          <p:cNvPr id="7" name="Picture 6">
            <a:extLst>
              <a:ext uri="{FF2B5EF4-FFF2-40B4-BE49-F238E27FC236}">
                <a16:creationId xmlns:a16="http://schemas.microsoft.com/office/drawing/2014/main" id="{73BAF231-EBF1-2851-718A-08E27CBF0EA4}"/>
              </a:ext>
            </a:extLst>
          </p:cNvPr>
          <p:cNvPicPr>
            <a:picLocks noChangeAspect="1"/>
          </p:cNvPicPr>
          <p:nvPr/>
        </p:nvPicPr>
        <p:blipFill>
          <a:blip r:embed="rId5"/>
          <a:stretch>
            <a:fillRect/>
          </a:stretch>
        </p:blipFill>
        <p:spPr>
          <a:xfrm>
            <a:off x="735250" y="1727140"/>
            <a:ext cx="5378841" cy="3298347"/>
          </a:xfrm>
          <a:prstGeom prst="rect">
            <a:avLst/>
          </a:prstGeom>
        </p:spPr>
      </p:pic>
      <p:sp>
        <p:nvSpPr>
          <p:cNvPr id="10" name="TextBox 9">
            <a:extLst>
              <a:ext uri="{FF2B5EF4-FFF2-40B4-BE49-F238E27FC236}">
                <a16:creationId xmlns:a16="http://schemas.microsoft.com/office/drawing/2014/main" id="{5AE7CF70-B006-0DCA-E2C5-9BE69A3FF410}"/>
              </a:ext>
            </a:extLst>
          </p:cNvPr>
          <p:cNvSpPr txBox="1"/>
          <p:nvPr/>
        </p:nvSpPr>
        <p:spPr>
          <a:xfrm>
            <a:off x="6251025" y="5279132"/>
            <a:ext cx="5566628" cy="1077218"/>
          </a:xfrm>
          <a:prstGeom prst="rect">
            <a:avLst/>
          </a:prstGeom>
          <a:noFill/>
        </p:spPr>
        <p:txBody>
          <a:bodyPr wrap="square">
            <a:spAutoFit/>
          </a:bodyPr>
          <a:lstStyle/>
          <a:p>
            <a:pPr algn="l"/>
            <a:r>
              <a:rPr lang="en-US" sz="1600" b="0" u="none" strike="noStrike" baseline="0" dirty="0"/>
              <a:t>factor() : command will make sure that R knows that your variable is categorical. This is especially useful if your categories are indicated by integers, otherwise function </a:t>
            </a:r>
            <a:r>
              <a:rPr lang="en-US" sz="1600" b="0" u="none" strike="noStrike" baseline="0" dirty="0" err="1"/>
              <a:t>lm</a:t>
            </a:r>
            <a:r>
              <a:rPr lang="en-US" sz="1600" b="0" u="none" strike="noStrike" baseline="0" dirty="0"/>
              <a:t>() might interpret the variable as continuous.</a:t>
            </a:r>
            <a:endParaRPr lang="en-US" sz="1600" dirty="0"/>
          </a:p>
        </p:txBody>
      </p:sp>
      <p:sp>
        <p:nvSpPr>
          <p:cNvPr id="11" name="Title 2">
            <a:extLst>
              <a:ext uri="{FF2B5EF4-FFF2-40B4-BE49-F238E27FC236}">
                <a16:creationId xmlns:a16="http://schemas.microsoft.com/office/drawing/2014/main" id="{ECF9AA88-6C10-EEDE-A7BE-3A3AE210361B}"/>
              </a:ext>
            </a:extLst>
          </p:cNvPr>
          <p:cNvSpPr>
            <a:spLocks noGrp="1"/>
          </p:cNvSpPr>
          <p:nvPr>
            <p:ph type="title"/>
          </p:nvPr>
        </p:nvSpPr>
        <p:spPr>
          <a:xfrm>
            <a:off x="838200" y="365125"/>
            <a:ext cx="10515600" cy="1325563"/>
          </a:xfrm>
        </p:spPr>
        <p:txBody>
          <a:bodyPr>
            <a:normAutofit/>
          </a:bodyPr>
          <a:lstStyle/>
          <a:p>
            <a:pPr algn="ctr"/>
            <a:r>
              <a:rPr lang="en-US" altLang="zh-CN" sz="3200" dirty="0">
                <a:solidFill>
                  <a:schemeClr val="accent1"/>
                </a:solidFill>
              </a:rPr>
              <a:t>Multiple</a:t>
            </a:r>
            <a:r>
              <a:rPr lang="zh-CN" altLang="en-US" sz="3200" dirty="0">
                <a:solidFill>
                  <a:schemeClr val="accent1"/>
                </a:solidFill>
              </a:rPr>
              <a:t> </a:t>
            </a:r>
            <a:r>
              <a:rPr lang="en-US" altLang="zh-CN" sz="3200" dirty="0">
                <a:solidFill>
                  <a:schemeClr val="accent1"/>
                </a:solidFill>
              </a:rPr>
              <a:t>Regression</a:t>
            </a:r>
            <a:r>
              <a:rPr lang="zh-CN" altLang="en-US" sz="3200" dirty="0">
                <a:solidFill>
                  <a:schemeClr val="accent1"/>
                </a:solidFill>
              </a:rPr>
              <a:t> </a:t>
            </a:r>
            <a:r>
              <a:rPr lang="en-US" altLang="zh-CN" sz="3200" dirty="0">
                <a:solidFill>
                  <a:schemeClr val="accent1"/>
                </a:solidFill>
              </a:rPr>
              <a:t>with</a:t>
            </a:r>
            <a:r>
              <a:rPr lang="zh-CN" altLang="en-US" sz="3200" dirty="0">
                <a:solidFill>
                  <a:schemeClr val="accent1"/>
                </a:solidFill>
              </a:rPr>
              <a:t> </a:t>
            </a:r>
            <a:r>
              <a:rPr lang="en-US" altLang="zh-CN" sz="3200" dirty="0">
                <a:solidFill>
                  <a:schemeClr val="accent1"/>
                </a:solidFill>
              </a:rPr>
              <a:t>Qualitative</a:t>
            </a:r>
            <a:r>
              <a:rPr lang="zh-CN" altLang="en-US" sz="3200" dirty="0">
                <a:solidFill>
                  <a:schemeClr val="accent1"/>
                </a:solidFill>
              </a:rPr>
              <a:t> </a:t>
            </a:r>
            <a:r>
              <a:rPr lang="en-US" altLang="zh-CN" sz="3200" dirty="0">
                <a:solidFill>
                  <a:schemeClr val="accent1"/>
                </a:solidFill>
              </a:rPr>
              <a:t>(Dummy)</a:t>
            </a:r>
            <a:r>
              <a:rPr lang="zh-CN" altLang="en-US" sz="3200" dirty="0">
                <a:solidFill>
                  <a:schemeClr val="accent1"/>
                </a:solidFill>
              </a:rPr>
              <a:t> </a:t>
            </a:r>
            <a:r>
              <a:rPr lang="en-US" altLang="zh-CN" sz="3200" dirty="0">
                <a:solidFill>
                  <a:schemeClr val="accent1"/>
                </a:solidFill>
              </a:rPr>
              <a:t>Variable</a:t>
            </a:r>
            <a:r>
              <a:rPr lang="zh-CN" altLang="en-US" sz="3200" dirty="0">
                <a:solidFill>
                  <a:schemeClr val="accent1"/>
                </a:solidFill>
              </a:rPr>
              <a:t> </a:t>
            </a:r>
            <a:r>
              <a:rPr lang="en-US" altLang="zh-CN" sz="3200" dirty="0">
                <a:solidFill>
                  <a:schemeClr val="accent1"/>
                </a:solidFill>
              </a:rPr>
              <a:t>Models</a:t>
            </a:r>
            <a:endParaRPr lang="en-CA" sz="3200" dirty="0">
              <a:solidFill>
                <a:schemeClr val="accent1"/>
              </a:solidFill>
            </a:endParaRPr>
          </a:p>
        </p:txBody>
      </p:sp>
      <p:pic>
        <p:nvPicPr>
          <p:cNvPr id="12" name="Content Placeholder 7" descr="Text&#10;&#10;Description automatically generated">
            <a:extLst>
              <a:ext uri="{FF2B5EF4-FFF2-40B4-BE49-F238E27FC236}">
                <a16:creationId xmlns:a16="http://schemas.microsoft.com/office/drawing/2014/main" id="{DB300746-1A3F-2235-CB14-8AFC5EAD0E5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35250" y="5101688"/>
            <a:ext cx="5312707" cy="1254662"/>
          </a:xfrm>
          <a:prstGeom prst="rect">
            <a:avLst/>
          </a:prstGeom>
        </p:spPr>
      </p:pic>
      <p:sp>
        <p:nvSpPr>
          <p:cNvPr id="2" name="Slide Number Placeholder 4">
            <a:extLst>
              <a:ext uri="{FF2B5EF4-FFF2-40B4-BE49-F238E27FC236}">
                <a16:creationId xmlns:a16="http://schemas.microsoft.com/office/drawing/2014/main" id="{C38DF58E-5207-4284-44AD-298F155E2E6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29</a:t>
            </a:fld>
            <a:endParaRPr lang="en-US"/>
          </a:p>
        </p:txBody>
      </p:sp>
    </p:spTree>
    <p:extLst>
      <p:ext uri="{BB962C8B-B14F-4D97-AF65-F5344CB8AC3E}">
        <p14:creationId xmlns:p14="http://schemas.microsoft.com/office/powerpoint/2010/main" val="369824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3: </a:t>
            </a:r>
            <a:r>
              <a:rPr lang="en-CA" sz="1900" dirty="0">
                <a:solidFill>
                  <a:schemeClr val="bg1">
                    <a:lumMod val="75000"/>
                  </a:schemeClr>
                </a:solidFill>
                <a:effectLst/>
                <a:latin typeface="Calibri" panose="020F0502020204030204" pitchFamily="34" charset="0"/>
                <a:ea typeface="SimSun" panose="02010600030101010101" pitchFamily="2" charset="-122"/>
              </a:rPr>
              <a:t>Interaction effects and second-order models</a:t>
            </a:r>
          </a:p>
          <a:p>
            <a:r>
              <a:rPr lang="en-US" sz="1900" dirty="0">
                <a:solidFill>
                  <a:schemeClr val="bg1">
                    <a:lumMod val="75000"/>
                  </a:schemeClr>
                </a:solidFill>
                <a:latin typeface="Calibri" panose="020F0502020204030204" pitchFamily="34" charset="0"/>
                <a:ea typeface="SimSun" panose="02010600030101010101" pitchFamily="2" charset="-122"/>
              </a:rPr>
              <a:t>Topic 3: Statistical Model selection </a:t>
            </a:r>
            <a:r>
              <a:rPr lang="en-CA" sz="1900" dirty="0">
                <a:solidFill>
                  <a:schemeClr val="bg1">
                    <a:lumMod val="75000"/>
                  </a:schemeClr>
                </a:solidFill>
                <a:latin typeface="Calibri" panose="020F0502020204030204" pitchFamily="34" charset="0"/>
                <a:ea typeface="SimSun" panose="02010600030101010101" pitchFamily="2" charset="-122"/>
              </a:rPr>
              <a:t>(Assignment 2)</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4: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Stepwise regression procedures</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5: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a:t>
            </a:r>
            <a:r>
              <a:rPr lang="en-CA" sz="1900" dirty="0">
                <a:solidFill>
                  <a:schemeClr val="bg1">
                    <a:lumMod val="75000"/>
                  </a:schemeClr>
                </a:solidFill>
                <a:latin typeface="Calibri" panose="020F0502020204030204" pitchFamily="34" charset="0"/>
                <a:ea typeface="SimSun" panose="02010600030101010101" pitchFamily="2" charset="-122"/>
              </a:rPr>
              <a:t>F</a:t>
            </a:r>
            <a:r>
              <a:rPr lang="en-CA" sz="1900" dirty="0">
                <a:solidFill>
                  <a:schemeClr val="bg1">
                    <a:lumMod val="75000"/>
                  </a:schemeClr>
                </a:solidFill>
                <a:effectLst/>
                <a:latin typeface="Calibri" panose="020F0502020204030204" pitchFamily="34" charset="0"/>
                <a:ea typeface="SimSun" panose="02010600030101010101" pitchFamily="2" charset="-122"/>
              </a:rPr>
              <a:t>orward and Backward selection procedures</a:t>
            </a:r>
          </a:p>
          <a:p>
            <a:r>
              <a:rPr lang="en-US" sz="1900" dirty="0">
                <a:solidFill>
                  <a:schemeClr val="bg1">
                    <a:lumMod val="75000"/>
                  </a:schemeClr>
                </a:solidFill>
                <a:latin typeface="Calibri" panose="020F0502020204030204" pitchFamily="34" charset="0"/>
                <a:ea typeface="SimSun" panose="02010600030101010101" pitchFamily="2" charset="-122"/>
              </a:rPr>
              <a:t>Topic 4: Statistical model diagnostics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6: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7: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8: </a:t>
            </a:r>
            <a:r>
              <a:rPr lang="en-CA" sz="1900" dirty="0">
                <a:solidFill>
                  <a:schemeClr val="bg1">
                    <a:lumMod val="75000"/>
                  </a:schemeClr>
                </a:solidFill>
                <a:effectLst/>
                <a:latin typeface="Calibri" panose="020F0502020204030204" pitchFamily="34" charset="0"/>
                <a:ea typeface="SimSun" panose="02010600030101010101" pitchFamily="2" charset="-122"/>
              </a:rPr>
              <a:t>Multiple regression diagnostics: data transformation</a:t>
            </a: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standing on the shoulders of giants. </a:t>
            </a:r>
            <a:endParaRPr lang="en-US" sz="1900" dirty="0">
              <a:solidFill>
                <a:schemeClr val="bg1">
                  <a:lumMod val="75000"/>
                </a:schemeClr>
              </a:solidFill>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546798" y="404811"/>
            <a:ext cx="10515600" cy="1325563"/>
          </a:xfrm>
        </p:spPr>
        <p:txBody>
          <a:bodyPr>
            <a:normAutofit/>
          </a:bodyPr>
          <a:lstStyle/>
          <a:p>
            <a:pPr algn="ctr"/>
            <a:r>
              <a:rPr lang="en-US" altLang="zh-CN" sz="4000" dirty="0">
                <a:solidFill>
                  <a:schemeClr val="accent1"/>
                </a:solidFill>
              </a:rPr>
              <a:t>Interpreting</a:t>
            </a:r>
            <a:r>
              <a:rPr lang="zh-CN" altLang="en-US" sz="4000" dirty="0">
                <a:solidFill>
                  <a:schemeClr val="accent1"/>
                </a:solidFill>
              </a:rPr>
              <a:t> </a:t>
            </a:r>
            <a:r>
              <a:rPr lang="en-US" altLang="zh-CN" sz="4000" dirty="0">
                <a:solidFill>
                  <a:schemeClr val="accent1"/>
                </a:solidFill>
              </a:rPr>
              <a:t>coefficients</a:t>
            </a:r>
            <a:r>
              <a:rPr lang="zh-CN" altLang="en-US" sz="4000" dirty="0">
                <a:solidFill>
                  <a:schemeClr val="accent1"/>
                </a:solidFill>
              </a:rPr>
              <a:t> </a:t>
            </a:r>
            <a:r>
              <a:rPr lang="en-US" altLang="zh-CN" sz="4000" dirty="0">
                <a:solidFill>
                  <a:schemeClr val="accent1"/>
                </a:solidFill>
              </a:rPr>
              <a:t>of</a:t>
            </a:r>
            <a:r>
              <a:rPr lang="zh-CN" altLang="en-US" sz="4000" dirty="0">
                <a:solidFill>
                  <a:schemeClr val="accent1"/>
                </a:solidFill>
              </a:rPr>
              <a:t> </a:t>
            </a:r>
            <a:r>
              <a:rPr lang="en-US" altLang="zh-CN" sz="4000" dirty="0">
                <a:solidFill>
                  <a:schemeClr val="accent1"/>
                </a:solidFill>
              </a:rPr>
              <a:t>predictor</a:t>
            </a:r>
            <a:r>
              <a:rPr lang="zh-CN" altLang="en-US" sz="4000" dirty="0">
                <a:solidFill>
                  <a:schemeClr val="accent1"/>
                </a:solidFill>
              </a:rPr>
              <a:t> </a:t>
            </a:r>
            <a:r>
              <a:rPr lang="en-US" altLang="zh-CN" sz="4000" dirty="0">
                <a:solidFill>
                  <a:schemeClr val="accent1"/>
                </a:solidFill>
              </a:rPr>
              <a:t>variable</a:t>
            </a:r>
            <a:endParaRPr lang="en-CA" sz="4000"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30</a:t>
            </a:fld>
            <a:endParaRPr lang="en-US">
              <a:solidFill>
                <a:srgbClr val="FFFFFF"/>
              </a:solidFill>
            </a:endParaRPr>
          </a:p>
        </p:txBody>
      </p:sp>
      <p:pic>
        <p:nvPicPr>
          <p:cNvPr id="6" name="Picture 5" descr="Text&#10;&#10;Description automatically generated">
            <a:extLst>
              <a:ext uri="{FF2B5EF4-FFF2-40B4-BE49-F238E27FC236}">
                <a16:creationId xmlns:a16="http://schemas.microsoft.com/office/drawing/2014/main" id="{D2837001-8D70-324D-9EC2-98CE93C6C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896" y="2045482"/>
            <a:ext cx="8570442" cy="2547106"/>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4138EDA7-D8E8-EA51-B766-CFD4AFF5A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9" name="TextBox 8">
            <a:extLst>
              <a:ext uri="{FF2B5EF4-FFF2-40B4-BE49-F238E27FC236}">
                <a16:creationId xmlns:a16="http://schemas.microsoft.com/office/drawing/2014/main" id="{554E18F0-39AE-AC4C-D5C5-E3EDFE078C95}"/>
              </a:ext>
            </a:extLst>
          </p:cNvPr>
          <p:cNvSpPr txBox="1"/>
          <p:nvPr/>
        </p:nvSpPr>
        <p:spPr>
          <a:xfrm>
            <a:off x="685800" y="4907696"/>
            <a:ext cx="11029672" cy="1631216"/>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t>From the output, the coefficient estimates and other information associated with the model are provided. The average credit card debt for males is estimated to be 509.80 dollars whereas females are estimated to carry 19.73 in additional debt for a total of 509.80 + 19.73 = 529.53 dollars. </a:t>
            </a:r>
          </a:p>
          <a:p>
            <a:pPr marL="285750" indent="-285750" algn="l">
              <a:buFont typeface="Arial" panose="020B0604020202020204" pitchFamily="34" charset="0"/>
              <a:buChar char="•"/>
            </a:pPr>
            <a:r>
              <a:rPr lang="en-US" sz="2000" b="0" i="0" u="none" strike="noStrike" baseline="0" dirty="0"/>
              <a:t>However, we notice that the p-value (0.669) for the dummy variable is very high. This indicates that there is no statistical evidence of a difference in average credit card balance between the genders.</a:t>
            </a:r>
            <a:endParaRPr lang="en-US" sz="2000" dirty="0"/>
          </a:p>
        </p:txBody>
      </p:sp>
      <p:sp>
        <p:nvSpPr>
          <p:cNvPr id="2" name="Slide Number Placeholder 4">
            <a:extLst>
              <a:ext uri="{FF2B5EF4-FFF2-40B4-BE49-F238E27FC236}">
                <a16:creationId xmlns:a16="http://schemas.microsoft.com/office/drawing/2014/main" id="{91090D61-C563-FFE1-E823-DE7961410A8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30</a:t>
            </a:fld>
            <a:endParaRPr lang="en-US"/>
          </a:p>
        </p:txBody>
      </p:sp>
    </p:spTree>
    <p:extLst>
      <p:ext uri="{BB962C8B-B14F-4D97-AF65-F5344CB8AC3E}">
        <p14:creationId xmlns:p14="http://schemas.microsoft.com/office/powerpoint/2010/main" val="3162323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987845" y="365125"/>
            <a:ext cx="6187778" cy="1807305"/>
          </a:xfrm>
        </p:spPr>
        <p:txBody>
          <a:bodyPr>
            <a:normAutofit/>
          </a:bodyPr>
          <a:lstStyle/>
          <a:p>
            <a:r>
              <a:rPr lang="en-US" dirty="0"/>
              <a:t>In class Practice Problem 6</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270" r="2027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TextBox 3">
            <a:extLst>
              <a:ext uri="{FF2B5EF4-FFF2-40B4-BE49-F238E27FC236}">
                <a16:creationId xmlns:a16="http://schemas.microsoft.com/office/drawing/2014/main" id="{661871EB-533A-F1D4-A3E7-9C1E3BB946F5}"/>
              </a:ext>
            </a:extLst>
          </p:cNvPr>
          <p:cNvSpPr txBox="1"/>
          <p:nvPr/>
        </p:nvSpPr>
        <p:spPr>
          <a:xfrm>
            <a:off x="5808017" y="2461160"/>
            <a:ext cx="6367606" cy="2862322"/>
          </a:xfrm>
          <a:prstGeom prst="rect">
            <a:avLst/>
          </a:prstGeom>
          <a:noFill/>
        </p:spPr>
        <p:txBody>
          <a:bodyPr wrap="square">
            <a:spAutoFit/>
          </a:bodyPr>
          <a:lstStyle/>
          <a:p>
            <a:pPr algn="l"/>
            <a:r>
              <a:rPr lang="en-US" sz="1800" b="0" i="0" u="none" strike="noStrike" baseline="0" dirty="0">
                <a:latin typeface="LMRoman10-Regular"/>
              </a:rPr>
              <a:t>Suppose that we wish to investigate differences in credit card balance between marital status. Based on the Married variable, we can create a dummy variable which 0 is NO and 1 is Yes. </a:t>
            </a:r>
            <a:endParaRPr lang="en-US" dirty="0">
              <a:latin typeface="LMRoman10-Regular"/>
            </a:endParaRPr>
          </a:p>
          <a:p>
            <a:pPr marL="285750" indent="-285750" algn="l">
              <a:buFont typeface="Arial" panose="020B0604020202020204" pitchFamily="34" charset="0"/>
              <a:buChar char="•"/>
            </a:pPr>
            <a:r>
              <a:rPr lang="en-US" sz="1800" b="0" i="0" u="none" strike="noStrike" baseline="0" dirty="0">
                <a:latin typeface="LMRoman10-Regular"/>
              </a:rPr>
              <a:t>Create a simple linear regression model to predict the credit card balance by using the Married variable.</a:t>
            </a:r>
          </a:p>
          <a:p>
            <a:pPr marL="285750" indent="-285750" algn="l">
              <a:buFont typeface="Arial" panose="020B0604020202020204" pitchFamily="34" charset="0"/>
              <a:buChar char="•"/>
            </a:pPr>
            <a:r>
              <a:rPr lang="en-US" sz="1800" b="0" i="0" u="none" strike="noStrike" baseline="0" dirty="0">
                <a:latin typeface="LMRoman10-Regular"/>
              </a:rPr>
              <a:t>How much is the average credit card debt for an unmarried person.</a:t>
            </a:r>
          </a:p>
          <a:p>
            <a:pPr marL="285750" indent="-285750" algn="l">
              <a:buFont typeface="Arial" panose="020B0604020202020204" pitchFamily="34" charset="0"/>
              <a:buChar char="•"/>
            </a:pPr>
            <a:r>
              <a:rPr lang="en-US" sz="1800" b="0" i="0" u="none" strike="noStrike" baseline="0" dirty="0">
                <a:latin typeface="LMRoman10-Regular"/>
              </a:rPr>
              <a:t>What is the difference in debt between a married and single person.</a:t>
            </a:r>
          </a:p>
          <a:p>
            <a:pPr algn="l"/>
            <a:r>
              <a:rPr lang="en-US" sz="1800" b="0" i="0" u="none" strike="noStrike" baseline="0" dirty="0">
                <a:latin typeface="LMRoman10-Regular"/>
              </a:rPr>
              <a:t>Ignore the individual t-test output. </a:t>
            </a:r>
          </a:p>
        </p:txBody>
      </p:sp>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p:txBody>
          <a:bodyPr/>
          <a:lstStyle/>
          <a:p>
            <a:fld id="{998FC6E2-3800-4EB0-A18D-3856D6660061}" type="slidenum">
              <a:rPr lang="en-US" smtClean="0"/>
              <a:t>31</a:t>
            </a:fld>
            <a:endParaRPr lang="en-US"/>
          </a:p>
        </p:txBody>
      </p:sp>
      <p:pic>
        <p:nvPicPr>
          <p:cNvPr id="6" name="Graphic 5" descr="Right pointing backhand index outline">
            <a:extLst>
              <a:ext uri="{FF2B5EF4-FFF2-40B4-BE49-F238E27FC236}">
                <a16:creationId xmlns:a16="http://schemas.microsoft.com/office/drawing/2014/main" id="{EDEA464D-A574-3E85-722B-825D83DBB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7" name="TextBox 6">
            <a:extLst>
              <a:ext uri="{FF2B5EF4-FFF2-40B4-BE49-F238E27FC236}">
                <a16:creationId xmlns:a16="http://schemas.microsoft.com/office/drawing/2014/main" id="{C9AC2C2A-9805-AE74-9260-F5FEADC98854}"/>
              </a:ext>
            </a:extLst>
          </p:cNvPr>
          <p:cNvSpPr txBox="1"/>
          <p:nvPr/>
        </p:nvSpPr>
        <p:spPr>
          <a:xfrm>
            <a:off x="6490267" y="6352143"/>
            <a:ext cx="582211" cy="369332"/>
          </a:xfrm>
          <a:prstGeom prst="rect">
            <a:avLst/>
          </a:prstGeom>
          <a:noFill/>
        </p:spPr>
        <p:txBody>
          <a:bodyPr wrap="none" rtlCol="0">
            <a:spAutoFit/>
          </a:bodyPr>
          <a:lstStyle/>
          <a:p>
            <a:r>
              <a:rPr lang="en-US" dirty="0"/>
              <a:t>L2.R</a:t>
            </a:r>
          </a:p>
        </p:txBody>
      </p:sp>
    </p:spTree>
    <p:extLst>
      <p:ext uri="{BB962C8B-B14F-4D97-AF65-F5344CB8AC3E}">
        <p14:creationId xmlns:p14="http://schemas.microsoft.com/office/powerpoint/2010/main" val="1052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998166" y="365125"/>
            <a:ext cx="6193834" cy="1807305"/>
          </a:xfrm>
        </p:spPr>
        <p:txBody>
          <a:bodyPr>
            <a:normAutofit/>
          </a:bodyPr>
          <a:lstStyle/>
          <a:p>
            <a:r>
              <a:rPr lang="en-US" dirty="0"/>
              <a:t>In class Practice Problem 6</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270" r="2027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p:txBody>
          <a:bodyPr/>
          <a:lstStyle/>
          <a:p>
            <a:fld id="{998FC6E2-3800-4EB0-A18D-3856D6660061}" type="slidenum">
              <a:rPr lang="en-US" smtClean="0"/>
              <a:t>32</a:t>
            </a:fld>
            <a:endParaRPr lang="en-US"/>
          </a:p>
        </p:txBody>
      </p:sp>
      <p:pic>
        <p:nvPicPr>
          <p:cNvPr id="6" name="Graphic 5" descr="Right pointing backhand index outline">
            <a:extLst>
              <a:ext uri="{FF2B5EF4-FFF2-40B4-BE49-F238E27FC236}">
                <a16:creationId xmlns:a16="http://schemas.microsoft.com/office/drawing/2014/main" id="{EDEA464D-A574-3E85-722B-825D83DBB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7" name="TextBox 6">
            <a:extLst>
              <a:ext uri="{FF2B5EF4-FFF2-40B4-BE49-F238E27FC236}">
                <a16:creationId xmlns:a16="http://schemas.microsoft.com/office/drawing/2014/main" id="{C9AC2C2A-9805-AE74-9260-F5FEADC98854}"/>
              </a:ext>
            </a:extLst>
          </p:cNvPr>
          <p:cNvSpPr txBox="1"/>
          <p:nvPr/>
        </p:nvSpPr>
        <p:spPr>
          <a:xfrm>
            <a:off x="6490267" y="6352143"/>
            <a:ext cx="582211" cy="369332"/>
          </a:xfrm>
          <a:prstGeom prst="rect">
            <a:avLst/>
          </a:prstGeom>
          <a:noFill/>
        </p:spPr>
        <p:txBody>
          <a:bodyPr wrap="none" rtlCol="0">
            <a:spAutoFit/>
          </a:bodyPr>
          <a:lstStyle/>
          <a:p>
            <a:r>
              <a:rPr lang="en-US" dirty="0"/>
              <a:t>L2.R</a:t>
            </a:r>
          </a:p>
        </p:txBody>
      </p:sp>
      <p:pic>
        <p:nvPicPr>
          <p:cNvPr id="13" name="Picture 12">
            <a:extLst>
              <a:ext uri="{FF2B5EF4-FFF2-40B4-BE49-F238E27FC236}">
                <a16:creationId xmlns:a16="http://schemas.microsoft.com/office/drawing/2014/main" id="{8D7FC38A-CEBC-4E33-7EE0-67A26E96A9BC}"/>
              </a:ext>
            </a:extLst>
          </p:cNvPr>
          <p:cNvPicPr>
            <a:picLocks noChangeAspect="1"/>
          </p:cNvPicPr>
          <p:nvPr/>
        </p:nvPicPr>
        <p:blipFill>
          <a:blip r:embed="rId8"/>
          <a:stretch>
            <a:fillRect/>
          </a:stretch>
        </p:blipFill>
        <p:spPr>
          <a:xfrm>
            <a:off x="5959511" y="1881298"/>
            <a:ext cx="5660113" cy="3467942"/>
          </a:xfrm>
          <a:prstGeom prst="rect">
            <a:avLst/>
          </a:prstGeom>
        </p:spPr>
      </p:pic>
      <p:sp>
        <p:nvSpPr>
          <p:cNvPr id="8" name="TextBox 7">
            <a:extLst>
              <a:ext uri="{FF2B5EF4-FFF2-40B4-BE49-F238E27FC236}">
                <a16:creationId xmlns:a16="http://schemas.microsoft.com/office/drawing/2014/main" id="{E62DC16A-51D6-CE96-50B1-1584363B2FA1}"/>
              </a:ext>
            </a:extLst>
          </p:cNvPr>
          <p:cNvSpPr txBox="1"/>
          <p:nvPr/>
        </p:nvSpPr>
        <p:spPr>
          <a:xfrm>
            <a:off x="8029240" y="5521146"/>
            <a:ext cx="3995365" cy="830997"/>
          </a:xfrm>
          <a:prstGeom prst="rect">
            <a:avLst/>
          </a:prstGeom>
          <a:noFill/>
        </p:spPr>
        <p:txBody>
          <a:bodyPr wrap="square" rtlCol="0">
            <a:spAutoFit/>
          </a:bodyPr>
          <a:lstStyle/>
          <a:p>
            <a:r>
              <a:rPr lang="en-US" sz="1600" b="0" i="0" u="none" strike="noStrike" baseline="0" dirty="0"/>
              <a:t>The average credit card balance for an unmarried person is 523.29. The average is 523.290-5.347=517.943 for a married person. </a:t>
            </a:r>
            <a:endParaRPr lang="en-US" sz="1600" dirty="0"/>
          </a:p>
        </p:txBody>
      </p:sp>
      <p:pic>
        <p:nvPicPr>
          <p:cNvPr id="4" name="Content Placeholder 7" descr="Text&#10;&#10;Description automatically generated">
            <a:extLst>
              <a:ext uri="{FF2B5EF4-FFF2-40B4-BE49-F238E27FC236}">
                <a16:creationId xmlns:a16="http://schemas.microsoft.com/office/drawing/2014/main" id="{6AC3936C-5A9B-644D-6958-D0C9A8E9C1EA}"/>
              </a:ext>
            </a:extLst>
          </p:cNvPr>
          <p:cNvPicPr>
            <a:picLocks noGrp="1" noChangeAspect="1"/>
          </p:cNvPicPr>
          <p:nvPr>
            <p:ph idx="1"/>
          </p:nvPr>
        </p:nvPicPr>
        <p:blipFill rotWithShape="1">
          <a:blip r:embed="rId9">
            <a:extLst>
              <a:ext uri="{28A0092B-C50C-407E-A947-70E740481C1C}">
                <a14:useLocalDpi xmlns:a14="http://schemas.microsoft.com/office/drawing/2010/main" val="0"/>
              </a:ext>
            </a:extLst>
          </a:blip>
          <a:srcRect r="43783"/>
          <a:stretch/>
        </p:blipFill>
        <p:spPr>
          <a:xfrm>
            <a:off x="6011534" y="5552000"/>
            <a:ext cx="1914228" cy="770058"/>
          </a:xfrm>
          <a:prstGeom prst="rect">
            <a:avLst/>
          </a:prstGeom>
        </p:spPr>
      </p:pic>
    </p:spTree>
    <p:extLst>
      <p:ext uri="{BB962C8B-B14F-4D97-AF65-F5344CB8AC3E}">
        <p14:creationId xmlns:p14="http://schemas.microsoft.com/office/powerpoint/2010/main" val="411239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F54B-6453-8A4F-A636-B83C073126A8}"/>
              </a:ext>
            </a:extLst>
          </p:cNvPr>
          <p:cNvSpPr>
            <a:spLocks noGrp="1"/>
          </p:cNvSpPr>
          <p:nvPr>
            <p:ph type="title"/>
          </p:nvPr>
        </p:nvSpPr>
        <p:spPr/>
        <p:txBody>
          <a:bodyPr/>
          <a:lstStyle/>
          <a:p>
            <a:r>
              <a:rPr lang="en-CA" dirty="0">
                <a:solidFill>
                  <a:srgbClr val="0070C0"/>
                </a:solidFill>
              </a:rPr>
              <a:t>Dummy Coding with three levels </a:t>
            </a:r>
            <a:endParaRPr lang="en-US" dirty="0">
              <a:solidFill>
                <a:srgbClr val="0070C0"/>
              </a:solidFill>
            </a:endParaRPr>
          </a:p>
        </p:txBody>
      </p:sp>
      <p:sp>
        <p:nvSpPr>
          <p:cNvPr id="4" name="Slide Number Placeholder 3">
            <a:extLst>
              <a:ext uri="{FF2B5EF4-FFF2-40B4-BE49-F238E27FC236}">
                <a16:creationId xmlns:a16="http://schemas.microsoft.com/office/drawing/2014/main" id="{BC35FAF5-2DA3-1F4C-87F8-18581D997A8A}"/>
              </a:ext>
            </a:extLst>
          </p:cNvPr>
          <p:cNvSpPr>
            <a:spLocks noGrp="1"/>
          </p:cNvSpPr>
          <p:nvPr>
            <p:ph type="sldNum" sz="quarter" idx="12"/>
          </p:nvPr>
        </p:nvSpPr>
        <p:spPr/>
        <p:txBody>
          <a:bodyPr/>
          <a:lstStyle/>
          <a:p>
            <a:fld id="{7A1B9984-7521-4654-A226-A807E81EE154}" type="slidenum">
              <a:rPr lang="en-CA" smtClean="0"/>
              <a:t>33</a:t>
            </a:fld>
            <a:endParaRPr lang="en-CA"/>
          </a:p>
        </p:txBody>
      </p:sp>
      <p:pic>
        <p:nvPicPr>
          <p:cNvPr id="6" name="Picture 5" descr="Table&#10;&#10;Description automatically generated">
            <a:extLst>
              <a:ext uri="{FF2B5EF4-FFF2-40B4-BE49-F238E27FC236}">
                <a16:creationId xmlns:a16="http://schemas.microsoft.com/office/drawing/2014/main" id="{D6597333-E780-634F-8360-B84CD5674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580" y="4071196"/>
            <a:ext cx="6215662" cy="2006902"/>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901A6AC9-7778-580D-3898-A11E4F189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7" name="TextBox 6">
            <a:extLst>
              <a:ext uri="{FF2B5EF4-FFF2-40B4-BE49-F238E27FC236}">
                <a16:creationId xmlns:a16="http://schemas.microsoft.com/office/drawing/2014/main" id="{69FE123F-91E7-FB5C-97C5-82FA0BB82CCF}"/>
              </a:ext>
            </a:extLst>
          </p:cNvPr>
          <p:cNvSpPr txBox="1"/>
          <p:nvPr/>
        </p:nvSpPr>
        <p:spPr>
          <a:xfrm>
            <a:off x="838200" y="1786043"/>
            <a:ext cx="10164097" cy="1938992"/>
          </a:xfrm>
          <a:prstGeom prst="rect">
            <a:avLst/>
          </a:prstGeom>
          <a:noFill/>
        </p:spPr>
        <p:txBody>
          <a:bodyPr wrap="square">
            <a:spAutoFit/>
          </a:bodyPr>
          <a:lstStyle/>
          <a:p>
            <a:pPr algn="l"/>
            <a:r>
              <a:rPr lang="en-US" sz="2400" b="1" i="0" u="none" strike="noStrike" baseline="0" dirty="0"/>
              <a:t>For example, </a:t>
            </a:r>
            <a:r>
              <a:rPr lang="en-US" sz="2400" b="0" i="0" u="none" strike="noStrike" baseline="0" dirty="0"/>
              <a:t>there is always a certain curiosity and controversy surrounding professor’ salaries and whether they are overpaid or not paid enough. A university would like to study the effects of ranks and department on the salaries. 30 observations were randomly chosen from 3 different departments. The data are provided </a:t>
            </a:r>
            <a:r>
              <a:rPr lang="it-IT" sz="2400" b="0" i="0" u="none" strike="noStrike" baseline="0" dirty="0"/>
              <a:t>in </a:t>
            </a:r>
            <a:r>
              <a:rPr lang="it-IT" sz="2400" i="0" u="none" strike="noStrike" baseline="0" dirty="0"/>
              <a:t>salary.csv </a:t>
            </a:r>
            <a:r>
              <a:rPr lang="it-IT" sz="2400" b="0" i="0" u="none" strike="noStrike" baseline="0" dirty="0"/>
              <a:t>data file.</a:t>
            </a:r>
            <a:endParaRPr lang="en-US" sz="2400" dirty="0"/>
          </a:p>
        </p:txBody>
      </p:sp>
    </p:spTree>
    <p:extLst>
      <p:ext uri="{BB962C8B-B14F-4D97-AF65-F5344CB8AC3E}">
        <p14:creationId xmlns:p14="http://schemas.microsoft.com/office/powerpoint/2010/main" val="2502599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34</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17DB2EA6-C3D8-ED25-6529-BF87BFA7D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Title 1">
            <a:extLst>
              <a:ext uri="{FF2B5EF4-FFF2-40B4-BE49-F238E27FC236}">
                <a16:creationId xmlns:a16="http://schemas.microsoft.com/office/drawing/2014/main" id="{D538332C-77B5-4CD2-45F1-6578F1340768}"/>
              </a:ext>
            </a:extLst>
          </p:cNvPr>
          <p:cNvSpPr>
            <a:spLocks noGrp="1"/>
          </p:cNvSpPr>
          <p:nvPr>
            <p:ph type="title"/>
          </p:nvPr>
        </p:nvSpPr>
        <p:spPr>
          <a:xfrm>
            <a:off x="838200" y="365125"/>
            <a:ext cx="10515600" cy="1325563"/>
          </a:xfrm>
        </p:spPr>
        <p:txBody>
          <a:bodyPr/>
          <a:lstStyle/>
          <a:p>
            <a:r>
              <a:rPr lang="en-CA" dirty="0">
                <a:solidFill>
                  <a:srgbClr val="0070C0"/>
                </a:solidFill>
              </a:rPr>
              <a:t>Dummy Coding with three levels </a:t>
            </a:r>
            <a:endParaRPr lang="en-US" dirty="0">
              <a:solidFill>
                <a:srgbClr val="0070C0"/>
              </a:solidFill>
            </a:endParaRPr>
          </a:p>
        </p:txBody>
      </p:sp>
      <p:pic>
        <p:nvPicPr>
          <p:cNvPr id="6" name="Picture 5">
            <a:extLst>
              <a:ext uri="{FF2B5EF4-FFF2-40B4-BE49-F238E27FC236}">
                <a16:creationId xmlns:a16="http://schemas.microsoft.com/office/drawing/2014/main" id="{7525E19B-2952-75B1-12BF-861A000EC2E7}"/>
              </a:ext>
            </a:extLst>
          </p:cNvPr>
          <p:cNvPicPr>
            <a:picLocks noChangeAspect="1"/>
          </p:cNvPicPr>
          <p:nvPr/>
        </p:nvPicPr>
        <p:blipFill>
          <a:blip r:embed="rId4"/>
          <a:stretch>
            <a:fillRect/>
          </a:stretch>
        </p:blipFill>
        <p:spPr>
          <a:xfrm>
            <a:off x="1012388" y="1782646"/>
            <a:ext cx="4632805" cy="1737302"/>
          </a:xfrm>
          <a:prstGeom prst="rect">
            <a:avLst/>
          </a:prstGeom>
        </p:spPr>
      </p:pic>
      <p:pic>
        <p:nvPicPr>
          <p:cNvPr id="8" name="Picture 7">
            <a:extLst>
              <a:ext uri="{FF2B5EF4-FFF2-40B4-BE49-F238E27FC236}">
                <a16:creationId xmlns:a16="http://schemas.microsoft.com/office/drawing/2014/main" id="{4DF34633-B3E7-F7E3-9B19-8BF9173E2B7F}"/>
              </a:ext>
            </a:extLst>
          </p:cNvPr>
          <p:cNvPicPr>
            <a:picLocks noChangeAspect="1"/>
          </p:cNvPicPr>
          <p:nvPr/>
        </p:nvPicPr>
        <p:blipFill>
          <a:blip r:embed="rId5"/>
          <a:stretch>
            <a:fillRect/>
          </a:stretch>
        </p:blipFill>
        <p:spPr>
          <a:xfrm>
            <a:off x="1012388" y="3657970"/>
            <a:ext cx="4778154" cy="3063505"/>
          </a:xfrm>
          <a:prstGeom prst="rect">
            <a:avLst/>
          </a:prstGeom>
        </p:spPr>
      </p:pic>
      <p:pic>
        <p:nvPicPr>
          <p:cNvPr id="11" name="Picture 10">
            <a:extLst>
              <a:ext uri="{FF2B5EF4-FFF2-40B4-BE49-F238E27FC236}">
                <a16:creationId xmlns:a16="http://schemas.microsoft.com/office/drawing/2014/main" id="{0F2E3009-7BDA-DD30-0666-386541EDA06E}"/>
              </a:ext>
            </a:extLst>
          </p:cNvPr>
          <p:cNvPicPr>
            <a:picLocks noChangeAspect="1"/>
          </p:cNvPicPr>
          <p:nvPr/>
        </p:nvPicPr>
        <p:blipFill>
          <a:blip r:embed="rId6"/>
          <a:stretch>
            <a:fillRect/>
          </a:stretch>
        </p:blipFill>
        <p:spPr>
          <a:xfrm>
            <a:off x="6226291" y="3657970"/>
            <a:ext cx="5127509" cy="3063504"/>
          </a:xfrm>
          <a:prstGeom prst="rect">
            <a:avLst/>
          </a:prstGeom>
        </p:spPr>
      </p:pic>
      <p:sp>
        <p:nvSpPr>
          <p:cNvPr id="12" name="TextBox 11">
            <a:extLst>
              <a:ext uri="{FF2B5EF4-FFF2-40B4-BE49-F238E27FC236}">
                <a16:creationId xmlns:a16="http://schemas.microsoft.com/office/drawing/2014/main" id="{FA612165-01BA-5C40-F16C-1C661F4A6D89}"/>
              </a:ext>
            </a:extLst>
          </p:cNvPr>
          <p:cNvSpPr txBox="1"/>
          <p:nvPr/>
        </p:nvSpPr>
        <p:spPr>
          <a:xfrm>
            <a:off x="6792527" y="2059260"/>
            <a:ext cx="4853940" cy="1015663"/>
          </a:xfrm>
          <a:prstGeom prst="rect">
            <a:avLst/>
          </a:prstGeom>
          <a:noFill/>
        </p:spPr>
        <p:txBody>
          <a:bodyPr wrap="square" rtlCol="0">
            <a:spAutoFit/>
          </a:bodyPr>
          <a:lstStyle/>
          <a:p>
            <a:r>
              <a:rPr lang="en-US" sz="2000" dirty="0"/>
              <a:t>! Coding variable as qualitative (categorical) or quantitative (continuous) leads to different regression results! </a:t>
            </a:r>
          </a:p>
        </p:txBody>
      </p:sp>
      <p:sp>
        <p:nvSpPr>
          <p:cNvPr id="14" name="TextBox 13">
            <a:extLst>
              <a:ext uri="{FF2B5EF4-FFF2-40B4-BE49-F238E27FC236}">
                <a16:creationId xmlns:a16="http://schemas.microsoft.com/office/drawing/2014/main" id="{793ABD63-31A9-98D7-D8B4-18BC5898EB32}"/>
              </a:ext>
            </a:extLst>
          </p:cNvPr>
          <p:cNvSpPr txBox="1"/>
          <p:nvPr/>
        </p:nvSpPr>
        <p:spPr>
          <a:xfrm>
            <a:off x="924803" y="1428890"/>
            <a:ext cx="4953324" cy="307777"/>
          </a:xfrm>
          <a:prstGeom prst="rect">
            <a:avLst/>
          </a:prstGeom>
          <a:noFill/>
        </p:spPr>
        <p:txBody>
          <a:bodyPr wrap="square">
            <a:spAutoFit/>
          </a:bodyPr>
          <a:lstStyle/>
          <a:p>
            <a:pPr algn="l"/>
            <a:r>
              <a:rPr lang="en-US" sz="1400" b="0" i="0" u="none" strike="noStrike" baseline="0" dirty="0"/>
              <a:t>Dept= Department (1 =Family Studies, 2 =Biology, 3 = Business). </a:t>
            </a:r>
          </a:p>
        </p:txBody>
      </p:sp>
      <p:sp>
        <p:nvSpPr>
          <p:cNvPr id="3" name="Slide Number Placeholder 4">
            <a:extLst>
              <a:ext uri="{FF2B5EF4-FFF2-40B4-BE49-F238E27FC236}">
                <a16:creationId xmlns:a16="http://schemas.microsoft.com/office/drawing/2014/main" id="{91A058A5-A337-1E0C-2DE8-1410ED2B32D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34</a:t>
            </a:fld>
            <a:endParaRPr lang="en-US"/>
          </a:p>
        </p:txBody>
      </p:sp>
      <p:pic>
        <p:nvPicPr>
          <p:cNvPr id="9" name="Graphic 8" descr="Megaphone1 outline">
            <a:extLst>
              <a:ext uri="{FF2B5EF4-FFF2-40B4-BE49-F238E27FC236}">
                <a16:creationId xmlns:a16="http://schemas.microsoft.com/office/drawing/2014/main" id="{2052A97B-16AF-E979-644B-0BF796443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78127" y="2240118"/>
            <a:ext cx="914400" cy="914400"/>
          </a:xfrm>
          <a:prstGeom prst="rect">
            <a:avLst/>
          </a:prstGeom>
        </p:spPr>
      </p:pic>
    </p:spTree>
    <p:extLst>
      <p:ext uri="{BB962C8B-B14F-4D97-AF65-F5344CB8AC3E}">
        <p14:creationId xmlns:p14="http://schemas.microsoft.com/office/powerpoint/2010/main" val="348894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35</a:t>
            </a:fld>
            <a:endParaRPr lang="en-US">
              <a:solidFill>
                <a:srgbClr val="FFFFFF"/>
              </a:solidFill>
            </a:endParaRPr>
          </a:p>
        </p:txBody>
      </p:sp>
      <p:pic>
        <p:nvPicPr>
          <p:cNvPr id="6" name="Picture 5" descr="Text&#10;&#10;Description automatically generated">
            <a:extLst>
              <a:ext uri="{FF2B5EF4-FFF2-40B4-BE49-F238E27FC236}">
                <a16:creationId xmlns:a16="http://schemas.microsoft.com/office/drawing/2014/main" id="{7120498A-6571-C349-A54E-B053DB6F45FD}"/>
              </a:ext>
            </a:extLst>
          </p:cNvPr>
          <p:cNvPicPr>
            <a:picLocks noChangeAspect="1"/>
          </p:cNvPicPr>
          <p:nvPr/>
        </p:nvPicPr>
        <p:blipFill rotWithShape="1">
          <a:blip r:embed="rId3">
            <a:extLst>
              <a:ext uri="{28A0092B-C50C-407E-A947-70E740481C1C}">
                <a14:useLocalDpi xmlns:a14="http://schemas.microsoft.com/office/drawing/2010/main" val="0"/>
              </a:ext>
            </a:extLst>
          </a:blip>
          <a:srcRect t="21143"/>
          <a:stretch/>
        </p:blipFill>
        <p:spPr>
          <a:xfrm>
            <a:off x="5321019" y="4160406"/>
            <a:ext cx="6854604" cy="1568219"/>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B64A1319-0DCE-BB9D-F976-F37BF68A3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Title 1">
            <a:extLst>
              <a:ext uri="{FF2B5EF4-FFF2-40B4-BE49-F238E27FC236}">
                <a16:creationId xmlns:a16="http://schemas.microsoft.com/office/drawing/2014/main" id="{297CE7DE-151A-0F10-01EF-3CFC9AF41E1A}"/>
              </a:ext>
            </a:extLst>
          </p:cNvPr>
          <p:cNvSpPr>
            <a:spLocks noGrp="1"/>
          </p:cNvSpPr>
          <p:nvPr>
            <p:ph type="title"/>
          </p:nvPr>
        </p:nvSpPr>
        <p:spPr>
          <a:xfrm>
            <a:off x="838200" y="365125"/>
            <a:ext cx="10515600" cy="1325563"/>
          </a:xfrm>
        </p:spPr>
        <p:txBody>
          <a:bodyPr/>
          <a:lstStyle/>
          <a:p>
            <a:r>
              <a:rPr lang="en-US" dirty="0">
                <a:solidFill>
                  <a:srgbClr val="0070C0"/>
                </a:solidFill>
              </a:rPr>
              <a:t>Interpreting coefficients of predictor variables</a:t>
            </a:r>
          </a:p>
        </p:txBody>
      </p:sp>
      <p:pic>
        <p:nvPicPr>
          <p:cNvPr id="7" name="Picture 6">
            <a:extLst>
              <a:ext uri="{FF2B5EF4-FFF2-40B4-BE49-F238E27FC236}">
                <a16:creationId xmlns:a16="http://schemas.microsoft.com/office/drawing/2014/main" id="{92FCD566-5199-9702-15A9-C3B59365EA9B}"/>
              </a:ext>
            </a:extLst>
          </p:cNvPr>
          <p:cNvPicPr>
            <a:picLocks noChangeAspect="1"/>
          </p:cNvPicPr>
          <p:nvPr/>
        </p:nvPicPr>
        <p:blipFill>
          <a:blip r:embed="rId5"/>
          <a:stretch>
            <a:fillRect/>
          </a:stretch>
        </p:blipFill>
        <p:spPr>
          <a:xfrm>
            <a:off x="5444042" y="2318413"/>
            <a:ext cx="5714834" cy="1328268"/>
          </a:xfrm>
          <a:prstGeom prst="rect">
            <a:avLst/>
          </a:prstGeom>
        </p:spPr>
      </p:pic>
      <p:sp>
        <p:nvSpPr>
          <p:cNvPr id="3" name="Slide Number Placeholder 4">
            <a:extLst>
              <a:ext uri="{FF2B5EF4-FFF2-40B4-BE49-F238E27FC236}">
                <a16:creationId xmlns:a16="http://schemas.microsoft.com/office/drawing/2014/main" id="{6043ACEC-FC30-A040-EE4C-AA0B86911E7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35</a:t>
            </a:fld>
            <a:endParaRPr lang="en-US"/>
          </a:p>
        </p:txBody>
      </p:sp>
      <p:pic>
        <p:nvPicPr>
          <p:cNvPr id="13" name="Picture 12">
            <a:extLst>
              <a:ext uri="{FF2B5EF4-FFF2-40B4-BE49-F238E27FC236}">
                <a16:creationId xmlns:a16="http://schemas.microsoft.com/office/drawing/2014/main" id="{BA0B2A16-25D4-6572-BE24-CCE51F79622A}"/>
              </a:ext>
            </a:extLst>
          </p:cNvPr>
          <p:cNvPicPr>
            <a:picLocks noChangeAspect="1"/>
          </p:cNvPicPr>
          <p:nvPr/>
        </p:nvPicPr>
        <p:blipFill>
          <a:blip r:embed="rId6"/>
          <a:stretch>
            <a:fillRect/>
          </a:stretch>
        </p:blipFill>
        <p:spPr>
          <a:xfrm>
            <a:off x="413773" y="2471625"/>
            <a:ext cx="4778154" cy="3063505"/>
          </a:xfrm>
          <a:prstGeom prst="rect">
            <a:avLst/>
          </a:prstGeom>
        </p:spPr>
      </p:pic>
    </p:spTree>
    <p:extLst>
      <p:ext uri="{BB962C8B-B14F-4D97-AF65-F5344CB8AC3E}">
        <p14:creationId xmlns:p14="http://schemas.microsoft.com/office/powerpoint/2010/main" val="380429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908055" y="365125"/>
            <a:ext cx="6283945" cy="1807305"/>
          </a:xfrm>
        </p:spPr>
        <p:txBody>
          <a:bodyPr>
            <a:normAutofit/>
          </a:bodyPr>
          <a:lstStyle/>
          <a:p>
            <a:r>
              <a:rPr lang="en-US" dirty="0"/>
              <a:t>In class Practice Problem 7</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679" r="2067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TextBox 3">
            <a:extLst>
              <a:ext uri="{FF2B5EF4-FFF2-40B4-BE49-F238E27FC236}">
                <a16:creationId xmlns:a16="http://schemas.microsoft.com/office/drawing/2014/main" id="{661871EB-533A-F1D4-A3E7-9C1E3BB946F5}"/>
              </a:ext>
            </a:extLst>
          </p:cNvPr>
          <p:cNvSpPr txBox="1"/>
          <p:nvPr/>
        </p:nvSpPr>
        <p:spPr>
          <a:xfrm>
            <a:off x="5796199" y="2172430"/>
            <a:ext cx="6367606" cy="3416320"/>
          </a:xfrm>
          <a:prstGeom prst="rect">
            <a:avLst/>
          </a:prstGeom>
          <a:noFill/>
        </p:spPr>
        <p:txBody>
          <a:bodyPr wrap="square">
            <a:spAutoFit/>
          </a:bodyPr>
          <a:lstStyle/>
          <a:p>
            <a:pPr algn="l"/>
            <a:r>
              <a:rPr lang="en-US" sz="1800" b="0" i="0" u="none" strike="noStrike" baseline="0" dirty="0"/>
              <a:t>There is always a certain curiosity and controversy surrounding</a:t>
            </a:r>
          </a:p>
          <a:p>
            <a:pPr algn="l"/>
            <a:r>
              <a:rPr lang="en-US" sz="1800" b="0" i="0" u="none" strike="noStrike" baseline="0" dirty="0"/>
              <a:t>professors ’ salaries and whether they are overpaid or not paid</a:t>
            </a:r>
          </a:p>
          <a:p>
            <a:pPr algn="l"/>
            <a:r>
              <a:rPr lang="en-US" sz="1800" b="0" i="0" u="none" strike="noStrike" baseline="0" dirty="0"/>
              <a:t>enough. A university would like to study the effects of ranks and</a:t>
            </a:r>
          </a:p>
          <a:p>
            <a:pPr algn="l"/>
            <a:r>
              <a:rPr lang="en-US" sz="1800" b="0" i="0" u="none" strike="noStrike" baseline="0" dirty="0"/>
              <a:t>departments on salaries. 30 observations were randomly chosen</a:t>
            </a:r>
          </a:p>
          <a:p>
            <a:pPr algn="l"/>
            <a:r>
              <a:rPr lang="en-US" sz="1800" b="0" i="0" u="none" strike="noStrike" baseline="0" dirty="0"/>
              <a:t>from 3 different departments. The data are provided in the</a:t>
            </a:r>
          </a:p>
          <a:p>
            <a:pPr algn="l"/>
            <a:r>
              <a:rPr lang="en-US" sz="1800" b="0" i="0" u="none" strike="noStrike" baseline="0" dirty="0"/>
              <a:t>salary.csv data file. Dept= Department (1=Family studies,</a:t>
            </a:r>
          </a:p>
          <a:p>
            <a:pPr algn="l"/>
            <a:r>
              <a:rPr lang="en-US" sz="1800" b="0" i="0" u="none" strike="noStrike" baseline="0" dirty="0"/>
              <a:t>2=Biology, 3=Business). </a:t>
            </a:r>
          </a:p>
          <a:p>
            <a:pPr algn="l"/>
            <a:endParaRPr lang="en-US" sz="1800" b="0" i="0" u="none" strike="noStrike" baseline="0" dirty="0"/>
          </a:p>
          <a:p>
            <a:pPr marL="342900" indent="-342900" algn="l">
              <a:buFont typeface="+mj-lt"/>
              <a:buAutoNum type="arabicPeriod"/>
            </a:pPr>
            <a:r>
              <a:rPr lang="en-US" sz="1800" b="0" i="0" u="none" strike="noStrike" baseline="0" dirty="0"/>
              <a:t>Instead of the rank variable, practice how to interpret the </a:t>
            </a:r>
            <a:r>
              <a:rPr lang="en-US" dirty="0"/>
              <a:t>department</a:t>
            </a:r>
            <a:r>
              <a:rPr lang="en-US" sz="1800" b="0" i="0" u="none" strike="noStrike" baseline="0" dirty="0"/>
              <a:t> variable.</a:t>
            </a:r>
          </a:p>
          <a:p>
            <a:pPr marL="342900" indent="-342900" algn="l">
              <a:buFont typeface="+mj-lt"/>
              <a:buAutoNum type="arabicPeriod"/>
            </a:pPr>
            <a:endParaRPr lang="en-US" dirty="0">
              <a:latin typeface="LMRoman10-Regular"/>
            </a:endParaRPr>
          </a:p>
          <a:p>
            <a:pPr marL="342900" indent="-342900" algn="l">
              <a:buFont typeface="+mj-lt"/>
              <a:buAutoNum type="arabicPeriod"/>
            </a:pPr>
            <a:r>
              <a:rPr lang="en-US" sz="1800" b="0" i="0" u="none" strike="noStrike" baseline="0" dirty="0">
                <a:latin typeface="LMRoman10-Regular"/>
              </a:rPr>
              <a:t>Can you also try to interpret rank and </a:t>
            </a:r>
            <a:r>
              <a:rPr lang="en-US" dirty="0">
                <a:latin typeface="LMRoman10-Regular"/>
              </a:rPr>
              <a:t>department </a:t>
            </a:r>
            <a:r>
              <a:rPr lang="en-US" sz="1800" b="0" i="0" u="none" strike="noStrike" baseline="0" dirty="0">
                <a:latin typeface="LMRoman10-Regular"/>
              </a:rPr>
              <a:t>together? </a:t>
            </a:r>
          </a:p>
        </p:txBody>
      </p:sp>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p:txBody>
          <a:bodyPr/>
          <a:lstStyle/>
          <a:p>
            <a:fld id="{998FC6E2-3800-4EB0-A18D-3856D6660061}" type="slidenum">
              <a:rPr lang="en-US" smtClean="0"/>
              <a:t>36</a:t>
            </a:fld>
            <a:endParaRPr lang="en-US"/>
          </a:p>
        </p:txBody>
      </p:sp>
      <p:pic>
        <p:nvPicPr>
          <p:cNvPr id="6" name="Graphic 5" descr="Right pointing backhand index outline">
            <a:extLst>
              <a:ext uri="{FF2B5EF4-FFF2-40B4-BE49-F238E27FC236}">
                <a16:creationId xmlns:a16="http://schemas.microsoft.com/office/drawing/2014/main" id="{EDEA464D-A574-3E85-722B-825D83DBB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7" name="TextBox 6">
            <a:extLst>
              <a:ext uri="{FF2B5EF4-FFF2-40B4-BE49-F238E27FC236}">
                <a16:creationId xmlns:a16="http://schemas.microsoft.com/office/drawing/2014/main" id="{C9AC2C2A-9805-AE74-9260-F5FEADC98854}"/>
              </a:ext>
            </a:extLst>
          </p:cNvPr>
          <p:cNvSpPr txBox="1"/>
          <p:nvPr/>
        </p:nvSpPr>
        <p:spPr>
          <a:xfrm>
            <a:off x="6490267" y="6352143"/>
            <a:ext cx="582211" cy="369332"/>
          </a:xfrm>
          <a:prstGeom prst="rect">
            <a:avLst/>
          </a:prstGeom>
          <a:noFill/>
        </p:spPr>
        <p:txBody>
          <a:bodyPr wrap="none" rtlCol="0">
            <a:spAutoFit/>
          </a:bodyPr>
          <a:lstStyle/>
          <a:p>
            <a:r>
              <a:rPr lang="en-US" dirty="0"/>
              <a:t>L2.R</a:t>
            </a:r>
          </a:p>
        </p:txBody>
      </p:sp>
    </p:spTree>
    <p:extLst>
      <p:ext uri="{BB962C8B-B14F-4D97-AF65-F5344CB8AC3E}">
        <p14:creationId xmlns:p14="http://schemas.microsoft.com/office/powerpoint/2010/main" val="362178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796199" y="365125"/>
            <a:ext cx="6367606" cy="1807305"/>
          </a:xfrm>
        </p:spPr>
        <p:txBody>
          <a:bodyPr>
            <a:normAutofit/>
          </a:bodyPr>
          <a:lstStyle/>
          <a:p>
            <a:r>
              <a:rPr lang="en-US" dirty="0"/>
              <a:t>In class Practice Problem 7</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679" r="2067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a:xfrm>
            <a:off x="8280054" y="6347936"/>
            <a:ext cx="2743200" cy="365125"/>
          </a:xfrm>
        </p:spPr>
        <p:txBody>
          <a:bodyPr/>
          <a:lstStyle/>
          <a:p>
            <a:fld id="{998FC6E2-3800-4EB0-A18D-3856D6660061}" type="slidenum">
              <a:rPr lang="en-US" smtClean="0"/>
              <a:t>37</a:t>
            </a:fld>
            <a:endParaRPr lang="en-US"/>
          </a:p>
        </p:txBody>
      </p:sp>
      <p:pic>
        <p:nvPicPr>
          <p:cNvPr id="6" name="Graphic 5" descr="Right pointing backhand index outline">
            <a:extLst>
              <a:ext uri="{FF2B5EF4-FFF2-40B4-BE49-F238E27FC236}">
                <a16:creationId xmlns:a16="http://schemas.microsoft.com/office/drawing/2014/main" id="{EDEA464D-A574-3E85-722B-825D83DBBB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08056" y="6245704"/>
            <a:ext cx="582211" cy="582211"/>
          </a:xfrm>
          <a:prstGeom prst="rect">
            <a:avLst/>
          </a:prstGeom>
        </p:spPr>
      </p:pic>
      <p:sp>
        <p:nvSpPr>
          <p:cNvPr id="7" name="TextBox 6">
            <a:extLst>
              <a:ext uri="{FF2B5EF4-FFF2-40B4-BE49-F238E27FC236}">
                <a16:creationId xmlns:a16="http://schemas.microsoft.com/office/drawing/2014/main" id="{C9AC2C2A-9805-AE74-9260-F5FEADC98854}"/>
              </a:ext>
            </a:extLst>
          </p:cNvPr>
          <p:cNvSpPr txBox="1"/>
          <p:nvPr/>
        </p:nvSpPr>
        <p:spPr>
          <a:xfrm>
            <a:off x="6490267" y="6352143"/>
            <a:ext cx="582211" cy="369332"/>
          </a:xfrm>
          <a:prstGeom prst="rect">
            <a:avLst/>
          </a:prstGeom>
          <a:noFill/>
        </p:spPr>
        <p:txBody>
          <a:bodyPr wrap="none" rtlCol="0">
            <a:spAutoFit/>
          </a:bodyPr>
          <a:lstStyle/>
          <a:p>
            <a:r>
              <a:rPr lang="en-US" dirty="0"/>
              <a:t>L2.R</a:t>
            </a:r>
          </a:p>
        </p:txBody>
      </p:sp>
      <p:pic>
        <p:nvPicPr>
          <p:cNvPr id="13" name="Picture 12">
            <a:extLst>
              <a:ext uri="{FF2B5EF4-FFF2-40B4-BE49-F238E27FC236}">
                <a16:creationId xmlns:a16="http://schemas.microsoft.com/office/drawing/2014/main" id="{BD66AC23-8B55-32CF-FC2E-F3C5CCC876C3}"/>
              </a:ext>
            </a:extLst>
          </p:cNvPr>
          <p:cNvPicPr>
            <a:picLocks noChangeAspect="1"/>
          </p:cNvPicPr>
          <p:nvPr/>
        </p:nvPicPr>
        <p:blipFill>
          <a:blip r:embed="rId7"/>
          <a:stretch>
            <a:fillRect/>
          </a:stretch>
        </p:blipFill>
        <p:spPr>
          <a:xfrm>
            <a:off x="6029703" y="1608832"/>
            <a:ext cx="4907531" cy="313428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96ACD32-9217-7324-BC82-1755572A563E}"/>
                  </a:ext>
                </a:extLst>
              </p:cNvPr>
              <p:cNvSpPr txBox="1"/>
              <p:nvPr/>
            </p:nvSpPr>
            <p:spPr>
              <a:xfrm>
                <a:off x="6461906" y="5006919"/>
                <a:ext cx="5588010" cy="10772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2</m:t>
                          </m:r>
                        </m:sub>
                      </m:sSub>
                    </m:oMath>
                  </m:oMathPara>
                </a14:m>
                <a:endParaRPr lang="en-US" sz="1600" dirty="0"/>
              </a:p>
              <a:p>
                <a:r>
                  <a:rPr lang="en-US" sz="1600" dirty="0"/>
                  <a:t>Average salary for professor from </a:t>
                </a:r>
                <a:r>
                  <a:rPr lang="en-US" sz="1600" b="0" i="0" u="none" strike="noStrike" baseline="0" dirty="0"/>
                  <a:t>Family studies </a:t>
                </a:r>
                <a:r>
                  <a:rPr lang="en-US" sz="1600" dirty="0"/>
                  <a:t>(1) is 42.25</a:t>
                </a:r>
              </a:p>
              <a:p>
                <a:r>
                  <a:rPr lang="en-US" sz="1600" dirty="0"/>
                  <a:t>Average salary for professor from biology (2) is 42.25+7.75=50</a:t>
                </a:r>
              </a:p>
              <a:p>
                <a:r>
                  <a:rPr lang="en-US" sz="1600" dirty="0"/>
                  <a:t>Average salary for professor from biology (2) is 42.25+12.35=54.6</a:t>
                </a:r>
              </a:p>
            </p:txBody>
          </p:sp>
        </mc:Choice>
        <mc:Fallback xmlns="">
          <p:sp>
            <p:nvSpPr>
              <p:cNvPr id="14" name="TextBox 13">
                <a:extLst>
                  <a:ext uri="{FF2B5EF4-FFF2-40B4-BE49-F238E27FC236}">
                    <a16:creationId xmlns:a16="http://schemas.microsoft.com/office/drawing/2014/main" id="{A96ACD32-9217-7324-BC82-1755572A563E}"/>
                  </a:ext>
                </a:extLst>
              </p:cNvPr>
              <p:cNvSpPr txBox="1">
                <a:spLocks noRot="1" noChangeAspect="1" noMove="1" noResize="1" noEditPoints="1" noAdjustHandles="1" noChangeArrowheads="1" noChangeShapeType="1" noTextEdit="1"/>
              </p:cNvSpPr>
              <p:nvPr/>
            </p:nvSpPr>
            <p:spPr>
              <a:xfrm>
                <a:off x="6461906" y="5006919"/>
                <a:ext cx="5588010" cy="1077218"/>
              </a:xfrm>
              <a:prstGeom prst="rect">
                <a:avLst/>
              </a:prstGeom>
              <a:blipFill>
                <a:blip r:embed="rId9"/>
                <a:stretch>
                  <a:fillRect l="-545" b="-6215"/>
                </a:stretch>
              </a:blipFill>
            </p:spPr>
            <p:txBody>
              <a:bodyPr/>
              <a:lstStyle/>
              <a:p>
                <a:r>
                  <a:rPr lang="en-US">
                    <a:noFill/>
                  </a:rPr>
                  <a:t> </a:t>
                </a:r>
              </a:p>
            </p:txBody>
          </p:sp>
        </mc:Fallback>
      </mc:AlternateContent>
      <p:pic>
        <p:nvPicPr>
          <p:cNvPr id="15" name="Picture 14" descr="Table&#10;&#10;Description automatically generated">
            <a:extLst>
              <a:ext uri="{FF2B5EF4-FFF2-40B4-BE49-F238E27FC236}">
                <a16:creationId xmlns:a16="http://schemas.microsoft.com/office/drawing/2014/main" id="{6F3A6323-2500-614D-1828-30C1C33EEF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6857" y="4841015"/>
            <a:ext cx="4135049" cy="1335117"/>
          </a:xfrm>
          <a:prstGeom prst="rect">
            <a:avLst/>
          </a:prstGeom>
        </p:spPr>
      </p:pic>
    </p:spTree>
    <p:extLst>
      <p:ext uri="{BB962C8B-B14F-4D97-AF65-F5344CB8AC3E}">
        <p14:creationId xmlns:p14="http://schemas.microsoft.com/office/powerpoint/2010/main" val="324781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796199" y="365125"/>
            <a:ext cx="6367606" cy="1807305"/>
          </a:xfrm>
        </p:spPr>
        <p:txBody>
          <a:bodyPr>
            <a:normAutofit/>
          </a:bodyPr>
          <a:lstStyle/>
          <a:p>
            <a:r>
              <a:rPr lang="en-US" dirty="0"/>
              <a:t>In class Practice Problem 7</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679" r="2067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p:txBody>
          <a:bodyPr/>
          <a:lstStyle/>
          <a:p>
            <a:fld id="{998FC6E2-3800-4EB0-A18D-3856D6660061}" type="slidenum">
              <a:rPr lang="en-US" smtClean="0"/>
              <a:t>38</a:t>
            </a:fld>
            <a:endParaRPr lang="en-US"/>
          </a:p>
        </p:txBody>
      </p:sp>
      <p:pic>
        <p:nvPicPr>
          <p:cNvPr id="6" name="Graphic 5" descr="Right pointing backhand index outline">
            <a:extLst>
              <a:ext uri="{FF2B5EF4-FFF2-40B4-BE49-F238E27FC236}">
                <a16:creationId xmlns:a16="http://schemas.microsoft.com/office/drawing/2014/main" id="{EDEA464D-A574-3E85-722B-825D83DBBB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08056" y="6245704"/>
            <a:ext cx="582211" cy="582211"/>
          </a:xfrm>
          <a:prstGeom prst="rect">
            <a:avLst/>
          </a:prstGeom>
        </p:spPr>
      </p:pic>
      <p:sp>
        <p:nvSpPr>
          <p:cNvPr id="7" name="TextBox 6">
            <a:extLst>
              <a:ext uri="{FF2B5EF4-FFF2-40B4-BE49-F238E27FC236}">
                <a16:creationId xmlns:a16="http://schemas.microsoft.com/office/drawing/2014/main" id="{C9AC2C2A-9805-AE74-9260-F5FEADC98854}"/>
              </a:ext>
            </a:extLst>
          </p:cNvPr>
          <p:cNvSpPr txBox="1"/>
          <p:nvPr/>
        </p:nvSpPr>
        <p:spPr>
          <a:xfrm>
            <a:off x="6490267" y="6352143"/>
            <a:ext cx="582211" cy="369332"/>
          </a:xfrm>
          <a:prstGeom prst="rect">
            <a:avLst/>
          </a:prstGeom>
          <a:noFill/>
        </p:spPr>
        <p:txBody>
          <a:bodyPr wrap="none" rtlCol="0">
            <a:spAutoFit/>
          </a:bodyPr>
          <a:lstStyle/>
          <a:p>
            <a:r>
              <a:rPr lang="en-US" dirty="0"/>
              <a:t>L2.R</a:t>
            </a:r>
          </a:p>
        </p:txBody>
      </p:sp>
      <p:pic>
        <p:nvPicPr>
          <p:cNvPr id="4" name="Picture 3" descr="Text&#10;&#10;Description automatically generated with medium confidence">
            <a:extLst>
              <a:ext uri="{FF2B5EF4-FFF2-40B4-BE49-F238E27FC236}">
                <a16:creationId xmlns:a16="http://schemas.microsoft.com/office/drawing/2014/main" id="{222DE19D-45C5-CBCA-0108-7A6EA986E597}"/>
              </a:ext>
            </a:extLst>
          </p:cNvPr>
          <p:cNvPicPr>
            <a:picLocks noChangeAspect="1"/>
          </p:cNvPicPr>
          <p:nvPr/>
        </p:nvPicPr>
        <p:blipFill rotWithShape="1">
          <a:blip r:embed="rId7">
            <a:extLst>
              <a:ext uri="{28A0092B-C50C-407E-A947-70E740481C1C}">
                <a14:useLocalDpi xmlns:a14="http://schemas.microsoft.com/office/drawing/2010/main" val="0"/>
              </a:ext>
            </a:extLst>
          </a:blip>
          <a:srcRect r="2780"/>
          <a:stretch/>
        </p:blipFill>
        <p:spPr>
          <a:xfrm>
            <a:off x="5181600" y="3155453"/>
            <a:ext cx="6979747" cy="2843996"/>
          </a:xfrm>
          <a:prstGeom prst="rect">
            <a:avLst/>
          </a:prstGeom>
        </p:spPr>
      </p:pic>
      <p:graphicFrame>
        <p:nvGraphicFramePr>
          <p:cNvPr id="3" name="Table 7">
            <a:extLst>
              <a:ext uri="{FF2B5EF4-FFF2-40B4-BE49-F238E27FC236}">
                <a16:creationId xmlns:a16="http://schemas.microsoft.com/office/drawing/2014/main" id="{22556B1F-1CE3-64EE-5DF1-5C2DCBC93BEF}"/>
              </a:ext>
            </a:extLst>
          </p:cNvPr>
          <p:cNvGraphicFramePr>
            <a:graphicFrameLocks noGrp="1"/>
          </p:cNvGraphicFramePr>
          <p:nvPr>
            <p:extLst>
              <p:ext uri="{D42A27DB-BD31-4B8C-83A1-F6EECF244321}">
                <p14:modId xmlns:p14="http://schemas.microsoft.com/office/powerpoint/2010/main" val="1826933992"/>
              </p:ext>
            </p:extLst>
          </p:nvPr>
        </p:nvGraphicFramePr>
        <p:xfrm>
          <a:off x="9057129" y="1699469"/>
          <a:ext cx="3026438" cy="1267608"/>
        </p:xfrm>
        <a:graphic>
          <a:graphicData uri="http://schemas.openxmlformats.org/drawingml/2006/table">
            <a:tbl>
              <a:tblPr firstRow="1" bandRow="1">
                <a:tableStyleId>{912C8C85-51F0-491E-9774-3900AFEF0FD7}</a:tableStyleId>
              </a:tblPr>
              <a:tblGrid>
                <a:gridCol w="1534412">
                  <a:extLst>
                    <a:ext uri="{9D8B030D-6E8A-4147-A177-3AD203B41FA5}">
                      <a16:colId xmlns:a16="http://schemas.microsoft.com/office/drawing/2014/main" val="3326833782"/>
                    </a:ext>
                  </a:extLst>
                </a:gridCol>
                <a:gridCol w="703626">
                  <a:extLst>
                    <a:ext uri="{9D8B030D-6E8A-4147-A177-3AD203B41FA5}">
                      <a16:colId xmlns:a16="http://schemas.microsoft.com/office/drawing/2014/main" val="2130662334"/>
                    </a:ext>
                  </a:extLst>
                </a:gridCol>
                <a:gridCol w="788400">
                  <a:extLst>
                    <a:ext uri="{9D8B030D-6E8A-4147-A177-3AD203B41FA5}">
                      <a16:colId xmlns:a16="http://schemas.microsoft.com/office/drawing/2014/main" val="2463687275"/>
                    </a:ext>
                  </a:extLst>
                </a:gridCol>
              </a:tblGrid>
              <a:tr h="316902">
                <a:tc>
                  <a:txBody>
                    <a:bodyPr/>
                    <a:lstStyle/>
                    <a:p>
                      <a:endParaRPr lang="en-US" sz="1200" dirty="0"/>
                    </a:p>
                  </a:txBody>
                  <a:tcPr/>
                </a:tc>
                <a:tc>
                  <a:txBody>
                    <a:bodyPr/>
                    <a:lstStyle/>
                    <a:p>
                      <a:r>
                        <a:rPr lang="en-US" sz="1200" dirty="0"/>
                        <a:t>x3</a:t>
                      </a:r>
                    </a:p>
                  </a:txBody>
                  <a:tcPr/>
                </a:tc>
                <a:tc>
                  <a:txBody>
                    <a:bodyPr/>
                    <a:lstStyle/>
                    <a:p>
                      <a:r>
                        <a:rPr lang="en-US" sz="1200" dirty="0"/>
                        <a:t>x4</a:t>
                      </a:r>
                    </a:p>
                  </a:txBody>
                  <a:tcPr/>
                </a:tc>
                <a:extLst>
                  <a:ext uri="{0D108BD9-81ED-4DB2-BD59-A6C34878D82A}">
                    <a16:rowId xmlns:a16="http://schemas.microsoft.com/office/drawing/2014/main" val="1714045642"/>
                  </a:ext>
                </a:extLst>
              </a:tr>
              <a:tr h="316902">
                <a:tc>
                  <a:txBody>
                    <a:bodyPr/>
                    <a:lstStyle/>
                    <a:p>
                      <a:r>
                        <a:rPr lang="en-US" sz="1200" dirty="0"/>
                        <a:t>Family studies</a:t>
                      </a:r>
                    </a:p>
                  </a:txBody>
                  <a:tcPr/>
                </a:tc>
                <a:tc>
                  <a:txBody>
                    <a:bodyPr/>
                    <a:lstStyle/>
                    <a:p>
                      <a:r>
                        <a:rPr lang="en-US" sz="1200" dirty="0"/>
                        <a:t>0</a:t>
                      </a:r>
                    </a:p>
                  </a:txBody>
                  <a:tcPr/>
                </a:tc>
                <a:tc>
                  <a:txBody>
                    <a:bodyPr/>
                    <a:lstStyle/>
                    <a:p>
                      <a:r>
                        <a:rPr lang="en-US" sz="1200" dirty="0"/>
                        <a:t>0</a:t>
                      </a:r>
                    </a:p>
                  </a:txBody>
                  <a:tcPr/>
                </a:tc>
                <a:extLst>
                  <a:ext uri="{0D108BD9-81ED-4DB2-BD59-A6C34878D82A}">
                    <a16:rowId xmlns:a16="http://schemas.microsoft.com/office/drawing/2014/main" val="4023649484"/>
                  </a:ext>
                </a:extLst>
              </a:tr>
              <a:tr h="316902">
                <a:tc>
                  <a:txBody>
                    <a:bodyPr/>
                    <a:lstStyle/>
                    <a:p>
                      <a:r>
                        <a:rPr lang="en-US" sz="1200" dirty="0"/>
                        <a:t>Biology</a:t>
                      </a:r>
                    </a:p>
                  </a:txBody>
                  <a:tcPr/>
                </a:tc>
                <a:tc>
                  <a:txBody>
                    <a:bodyPr/>
                    <a:lstStyle/>
                    <a:p>
                      <a:r>
                        <a:rPr lang="en-US" sz="1200" dirty="0"/>
                        <a:t>1</a:t>
                      </a:r>
                    </a:p>
                  </a:txBody>
                  <a:tcPr/>
                </a:tc>
                <a:tc>
                  <a:txBody>
                    <a:bodyPr/>
                    <a:lstStyle/>
                    <a:p>
                      <a:r>
                        <a:rPr lang="en-US" sz="1200" dirty="0"/>
                        <a:t>0</a:t>
                      </a:r>
                    </a:p>
                  </a:txBody>
                  <a:tcPr/>
                </a:tc>
                <a:extLst>
                  <a:ext uri="{0D108BD9-81ED-4DB2-BD59-A6C34878D82A}">
                    <a16:rowId xmlns:a16="http://schemas.microsoft.com/office/drawing/2014/main" val="4128753155"/>
                  </a:ext>
                </a:extLst>
              </a:tr>
              <a:tr h="316902">
                <a:tc>
                  <a:txBody>
                    <a:bodyPr/>
                    <a:lstStyle/>
                    <a:p>
                      <a:r>
                        <a:rPr lang="en-US" sz="1200" dirty="0"/>
                        <a:t>Business</a:t>
                      </a:r>
                    </a:p>
                  </a:txBody>
                  <a:tcPr/>
                </a:tc>
                <a:tc>
                  <a:txBody>
                    <a:bodyPr/>
                    <a:lstStyle/>
                    <a:p>
                      <a:r>
                        <a:rPr lang="en-US" sz="1200" dirty="0"/>
                        <a:t>0</a:t>
                      </a:r>
                    </a:p>
                  </a:txBody>
                  <a:tcPr/>
                </a:tc>
                <a:tc>
                  <a:txBody>
                    <a:bodyPr/>
                    <a:lstStyle/>
                    <a:p>
                      <a:r>
                        <a:rPr lang="en-US" sz="1200" dirty="0"/>
                        <a:t>1</a:t>
                      </a:r>
                    </a:p>
                  </a:txBody>
                  <a:tcPr/>
                </a:tc>
                <a:extLst>
                  <a:ext uri="{0D108BD9-81ED-4DB2-BD59-A6C34878D82A}">
                    <a16:rowId xmlns:a16="http://schemas.microsoft.com/office/drawing/2014/main" val="4293016907"/>
                  </a:ext>
                </a:extLst>
              </a:tr>
            </a:tbl>
          </a:graphicData>
        </a:graphic>
      </p:graphicFrame>
      <p:graphicFrame>
        <p:nvGraphicFramePr>
          <p:cNvPr id="8" name="Table 7">
            <a:extLst>
              <a:ext uri="{FF2B5EF4-FFF2-40B4-BE49-F238E27FC236}">
                <a16:creationId xmlns:a16="http://schemas.microsoft.com/office/drawing/2014/main" id="{3C5017DB-E82F-62A9-934B-65E88103A3F5}"/>
              </a:ext>
            </a:extLst>
          </p:cNvPr>
          <p:cNvGraphicFramePr>
            <a:graphicFrameLocks noGrp="1"/>
          </p:cNvGraphicFramePr>
          <p:nvPr>
            <p:extLst>
              <p:ext uri="{D42A27DB-BD31-4B8C-83A1-F6EECF244321}">
                <p14:modId xmlns:p14="http://schemas.microsoft.com/office/powerpoint/2010/main" val="2215030755"/>
              </p:ext>
            </p:extLst>
          </p:nvPr>
        </p:nvGraphicFramePr>
        <p:xfrm>
          <a:off x="5953563" y="1699469"/>
          <a:ext cx="3026439" cy="1267608"/>
        </p:xfrm>
        <a:graphic>
          <a:graphicData uri="http://schemas.openxmlformats.org/drawingml/2006/table">
            <a:tbl>
              <a:tblPr firstRow="1" bandRow="1">
                <a:tableStyleId>{17292A2E-F333-43FB-9621-5CBBE7FDCDCB}</a:tableStyleId>
              </a:tblPr>
              <a:tblGrid>
                <a:gridCol w="1534412">
                  <a:extLst>
                    <a:ext uri="{9D8B030D-6E8A-4147-A177-3AD203B41FA5}">
                      <a16:colId xmlns:a16="http://schemas.microsoft.com/office/drawing/2014/main" val="3326833782"/>
                    </a:ext>
                  </a:extLst>
                </a:gridCol>
                <a:gridCol w="703626">
                  <a:extLst>
                    <a:ext uri="{9D8B030D-6E8A-4147-A177-3AD203B41FA5}">
                      <a16:colId xmlns:a16="http://schemas.microsoft.com/office/drawing/2014/main" val="2130662334"/>
                    </a:ext>
                  </a:extLst>
                </a:gridCol>
                <a:gridCol w="788401">
                  <a:extLst>
                    <a:ext uri="{9D8B030D-6E8A-4147-A177-3AD203B41FA5}">
                      <a16:colId xmlns:a16="http://schemas.microsoft.com/office/drawing/2014/main" val="2463687275"/>
                    </a:ext>
                  </a:extLst>
                </a:gridCol>
              </a:tblGrid>
              <a:tr h="316902">
                <a:tc>
                  <a:txBody>
                    <a:bodyPr/>
                    <a:lstStyle/>
                    <a:p>
                      <a:endParaRPr lang="en-US" sz="1200" dirty="0"/>
                    </a:p>
                  </a:txBody>
                  <a:tcPr/>
                </a:tc>
                <a:tc>
                  <a:txBody>
                    <a:bodyPr/>
                    <a:lstStyle/>
                    <a:p>
                      <a:r>
                        <a:rPr lang="en-US" sz="1200" dirty="0"/>
                        <a:t>x1</a:t>
                      </a:r>
                    </a:p>
                  </a:txBody>
                  <a:tcPr/>
                </a:tc>
                <a:tc>
                  <a:txBody>
                    <a:bodyPr/>
                    <a:lstStyle/>
                    <a:p>
                      <a:r>
                        <a:rPr lang="en-US" sz="1200" dirty="0"/>
                        <a:t>x2</a:t>
                      </a:r>
                    </a:p>
                  </a:txBody>
                  <a:tcPr/>
                </a:tc>
                <a:extLst>
                  <a:ext uri="{0D108BD9-81ED-4DB2-BD59-A6C34878D82A}">
                    <a16:rowId xmlns:a16="http://schemas.microsoft.com/office/drawing/2014/main" val="1714045642"/>
                  </a:ext>
                </a:extLst>
              </a:tr>
              <a:tr h="316902">
                <a:tc>
                  <a:txBody>
                    <a:bodyPr/>
                    <a:lstStyle/>
                    <a:p>
                      <a:r>
                        <a:rPr lang="en-US" sz="1200" dirty="0"/>
                        <a:t>Assistant</a:t>
                      </a:r>
                    </a:p>
                  </a:txBody>
                  <a:tcPr/>
                </a:tc>
                <a:tc>
                  <a:txBody>
                    <a:bodyPr/>
                    <a:lstStyle/>
                    <a:p>
                      <a:r>
                        <a:rPr lang="en-US" sz="1200" dirty="0"/>
                        <a:t>0</a:t>
                      </a:r>
                    </a:p>
                  </a:txBody>
                  <a:tcPr/>
                </a:tc>
                <a:tc>
                  <a:txBody>
                    <a:bodyPr/>
                    <a:lstStyle/>
                    <a:p>
                      <a:r>
                        <a:rPr lang="en-US" sz="1200" dirty="0"/>
                        <a:t>0</a:t>
                      </a:r>
                    </a:p>
                  </a:txBody>
                  <a:tcPr/>
                </a:tc>
                <a:extLst>
                  <a:ext uri="{0D108BD9-81ED-4DB2-BD59-A6C34878D82A}">
                    <a16:rowId xmlns:a16="http://schemas.microsoft.com/office/drawing/2014/main" val="4023649484"/>
                  </a:ext>
                </a:extLst>
              </a:tr>
              <a:tr h="316902">
                <a:tc>
                  <a:txBody>
                    <a:bodyPr/>
                    <a:lstStyle/>
                    <a:p>
                      <a:r>
                        <a:rPr lang="en-US" sz="1200" dirty="0"/>
                        <a:t>Associate</a:t>
                      </a:r>
                    </a:p>
                  </a:txBody>
                  <a:tcPr/>
                </a:tc>
                <a:tc>
                  <a:txBody>
                    <a:bodyPr/>
                    <a:lstStyle/>
                    <a:p>
                      <a:r>
                        <a:rPr lang="en-US" sz="1200" dirty="0"/>
                        <a:t>1</a:t>
                      </a:r>
                    </a:p>
                  </a:txBody>
                  <a:tcPr/>
                </a:tc>
                <a:tc>
                  <a:txBody>
                    <a:bodyPr/>
                    <a:lstStyle/>
                    <a:p>
                      <a:r>
                        <a:rPr lang="en-US" sz="1200" dirty="0"/>
                        <a:t>0</a:t>
                      </a:r>
                    </a:p>
                  </a:txBody>
                  <a:tcPr/>
                </a:tc>
                <a:extLst>
                  <a:ext uri="{0D108BD9-81ED-4DB2-BD59-A6C34878D82A}">
                    <a16:rowId xmlns:a16="http://schemas.microsoft.com/office/drawing/2014/main" val="4128753155"/>
                  </a:ext>
                </a:extLst>
              </a:tr>
              <a:tr h="316902">
                <a:tc>
                  <a:txBody>
                    <a:bodyPr/>
                    <a:lstStyle/>
                    <a:p>
                      <a:r>
                        <a:rPr lang="en-US" sz="1200" dirty="0"/>
                        <a:t>Full</a:t>
                      </a:r>
                    </a:p>
                  </a:txBody>
                  <a:tcPr/>
                </a:tc>
                <a:tc>
                  <a:txBody>
                    <a:bodyPr/>
                    <a:lstStyle/>
                    <a:p>
                      <a:r>
                        <a:rPr lang="en-US" sz="1200" dirty="0"/>
                        <a:t>0</a:t>
                      </a:r>
                    </a:p>
                  </a:txBody>
                  <a:tcPr/>
                </a:tc>
                <a:tc>
                  <a:txBody>
                    <a:bodyPr/>
                    <a:lstStyle/>
                    <a:p>
                      <a:r>
                        <a:rPr lang="en-US" sz="1200" dirty="0"/>
                        <a:t>1</a:t>
                      </a:r>
                    </a:p>
                  </a:txBody>
                  <a:tcPr/>
                </a:tc>
                <a:extLst>
                  <a:ext uri="{0D108BD9-81ED-4DB2-BD59-A6C34878D82A}">
                    <a16:rowId xmlns:a16="http://schemas.microsoft.com/office/drawing/2014/main" val="4293016907"/>
                  </a:ext>
                </a:extLst>
              </a:tr>
            </a:tbl>
          </a:graphicData>
        </a:graphic>
      </p:graphicFrame>
      <p:pic>
        <p:nvPicPr>
          <p:cNvPr id="13" name="Picture 12">
            <a:extLst>
              <a:ext uri="{FF2B5EF4-FFF2-40B4-BE49-F238E27FC236}">
                <a16:creationId xmlns:a16="http://schemas.microsoft.com/office/drawing/2014/main" id="{1F4DD391-7F98-0505-F3AF-E4741C71FFA1}"/>
              </a:ext>
            </a:extLst>
          </p:cNvPr>
          <p:cNvPicPr>
            <a:picLocks noChangeAspect="1"/>
          </p:cNvPicPr>
          <p:nvPr/>
        </p:nvPicPr>
        <p:blipFill>
          <a:blip r:embed="rId8"/>
          <a:stretch>
            <a:fillRect/>
          </a:stretch>
        </p:blipFill>
        <p:spPr>
          <a:xfrm>
            <a:off x="9832" y="2320405"/>
            <a:ext cx="5029636" cy="3337849"/>
          </a:xfrm>
          <a:prstGeom prst="rect">
            <a:avLst/>
          </a:prstGeom>
        </p:spPr>
      </p:pic>
    </p:spTree>
    <p:extLst>
      <p:ext uri="{BB962C8B-B14F-4D97-AF65-F5344CB8AC3E}">
        <p14:creationId xmlns:p14="http://schemas.microsoft.com/office/powerpoint/2010/main" val="2644482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DA376-E460-F7A8-B5FA-A67B0D8A69D5}"/>
              </a:ext>
            </a:extLst>
          </p:cNvPr>
          <p:cNvSpPr>
            <a:spLocks noGrp="1"/>
          </p:cNvSpPr>
          <p:nvPr>
            <p:ph type="title"/>
          </p:nvPr>
        </p:nvSpPr>
        <p:spPr>
          <a:xfrm>
            <a:off x="6513788" y="365125"/>
            <a:ext cx="4840010" cy="1807305"/>
          </a:xfrm>
        </p:spPr>
        <p:txBody>
          <a:bodyPr>
            <a:normAutofit/>
          </a:bodyPr>
          <a:lstStyle/>
          <a:p>
            <a:r>
              <a:rPr lang="en-US" dirty="0"/>
              <a:t>Take away messages</a:t>
            </a:r>
          </a:p>
        </p:txBody>
      </p:sp>
      <p:pic>
        <p:nvPicPr>
          <p:cNvPr id="5" name="Picture 4">
            <a:extLst>
              <a:ext uri="{FF2B5EF4-FFF2-40B4-BE49-F238E27FC236}">
                <a16:creationId xmlns:a16="http://schemas.microsoft.com/office/drawing/2014/main" id="{C8C2E946-FDCD-1BE8-DB6B-D583D80F35B1}"/>
              </a:ext>
            </a:extLst>
          </p:cNvPr>
          <p:cNvPicPr>
            <a:picLocks noChangeAspect="1"/>
          </p:cNvPicPr>
          <p:nvPr/>
        </p:nvPicPr>
        <p:blipFill rotWithShape="1">
          <a:blip r:embed="rId3"/>
          <a:srcRect l="20311" r="2952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4C2F3B0-0B87-D272-67BA-A8245A0F4C14}"/>
              </a:ext>
            </a:extLst>
          </p:cNvPr>
          <p:cNvSpPr>
            <a:spLocks noGrp="1"/>
          </p:cNvSpPr>
          <p:nvPr>
            <p:ph idx="1"/>
          </p:nvPr>
        </p:nvSpPr>
        <p:spPr>
          <a:xfrm>
            <a:off x="6513788" y="2333297"/>
            <a:ext cx="4840010" cy="3843666"/>
          </a:xfrm>
        </p:spPr>
        <p:txBody>
          <a:bodyPr>
            <a:normAutofit/>
          </a:bodyPr>
          <a:lstStyle/>
          <a:p>
            <a:r>
              <a:rPr lang="en-US" sz="2000" dirty="0"/>
              <a:t>Statistics: </a:t>
            </a:r>
          </a:p>
          <a:p>
            <a:pPr lvl="1"/>
            <a:r>
              <a:rPr lang="en-US" sz="2000" dirty="0"/>
              <a:t>Interactions: x1:x2 or (x1+x2)^2 or x1*x2</a:t>
            </a:r>
          </a:p>
          <a:p>
            <a:pPr lvl="1"/>
            <a:r>
              <a:rPr lang="en-US" sz="2000" dirty="0"/>
              <a:t>Dummy coding: the number of variable = the number of category -1</a:t>
            </a:r>
          </a:p>
          <a:p>
            <a:pPr lvl="1"/>
            <a:r>
              <a:rPr lang="en-US" sz="2000" dirty="0"/>
              <a:t>Interpretation of coefficients</a:t>
            </a:r>
          </a:p>
          <a:p>
            <a:r>
              <a:rPr lang="en-US" sz="2000" dirty="0"/>
              <a:t>Code:</a:t>
            </a:r>
          </a:p>
          <a:p>
            <a:pPr lvl="1"/>
            <a:r>
              <a:rPr lang="en-US" sz="2000" dirty="0" err="1"/>
              <a:t>lm</a:t>
            </a:r>
            <a:r>
              <a:rPr lang="en-US" sz="2000" dirty="0"/>
              <a:t>(y ~ x1+x2+(x1+x2)^2)</a:t>
            </a:r>
          </a:p>
          <a:p>
            <a:pPr lvl="1"/>
            <a:r>
              <a:rPr lang="en-US" sz="2000" dirty="0" err="1"/>
              <a:t>lm</a:t>
            </a:r>
            <a:r>
              <a:rPr lang="en-US" sz="2000" dirty="0"/>
              <a:t>(y ~ factor(x1))</a:t>
            </a:r>
          </a:p>
          <a:p>
            <a:endParaRPr lang="en-US" sz="2000" dirty="0"/>
          </a:p>
        </p:txBody>
      </p:sp>
      <p:pic>
        <p:nvPicPr>
          <p:cNvPr id="4" name="Picture 3" descr="Shape&#10;&#10;Description automatically generated with medium confidence">
            <a:extLst>
              <a:ext uri="{FF2B5EF4-FFF2-40B4-BE49-F238E27FC236}">
                <a16:creationId xmlns:a16="http://schemas.microsoft.com/office/drawing/2014/main" id="{53138E67-25FF-A60F-F4E9-D7A65E33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65237C55-C059-324E-39C7-64D56C552692}"/>
              </a:ext>
            </a:extLst>
          </p:cNvPr>
          <p:cNvSpPr>
            <a:spLocks noGrp="1"/>
          </p:cNvSpPr>
          <p:nvPr>
            <p:ph type="sldNum" sz="quarter" idx="12"/>
          </p:nvPr>
        </p:nvSpPr>
        <p:spPr/>
        <p:txBody>
          <a:bodyPr/>
          <a:lstStyle/>
          <a:p>
            <a:fld id="{998FC6E2-3800-4EB0-A18D-3856D6660061}" type="slidenum">
              <a:rPr lang="en-US" smtClean="0"/>
              <a:t>39</a:t>
            </a:fld>
            <a:endParaRPr lang="en-US"/>
          </a:p>
        </p:txBody>
      </p:sp>
    </p:spTree>
    <p:extLst>
      <p:ext uri="{BB962C8B-B14F-4D97-AF65-F5344CB8AC3E}">
        <p14:creationId xmlns:p14="http://schemas.microsoft.com/office/powerpoint/2010/main" val="245456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kydivers make a formation above the clouds">
            <a:extLst>
              <a:ext uri="{FF2B5EF4-FFF2-40B4-BE49-F238E27FC236}">
                <a16:creationId xmlns:a16="http://schemas.microsoft.com/office/drawing/2014/main" id="{EC3FCB62-C8D7-D8FD-D091-C1E9A0BCF8F4}"/>
              </a:ext>
            </a:extLst>
          </p:cNvPr>
          <p:cNvPicPr>
            <a:picLocks noChangeAspect="1"/>
          </p:cNvPicPr>
          <p:nvPr/>
        </p:nvPicPr>
        <p:blipFill rotWithShape="1">
          <a:blip r:embed="rId2">
            <a:alphaModFix amt="60000"/>
          </a:blip>
          <a:srcRect t="903" b="16741"/>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838200" y="525195"/>
            <a:ext cx="10165218" cy="2806506"/>
          </a:xfrm>
        </p:spPr>
        <p:txBody>
          <a:bodyPr anchor="b">
            <a:normAutofit/>
          </a:bodyPr>
          <a:lstStyle/>
          <a:p>
            <a:r>
              <a:rPr lang="en-US" sz="4000">
                <a:solidFill>
                  <a:srgbClr val="FFFFFF"/>
                </a:solidFill>
              </a:rPr>
              <a:t>Thank you</a:t>
            </a: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838200" y="3526300"/>
            <a:ext cx="10165218" cy="2588458"/>
          </a:xfrm>
        </p:spPr>
        <p:txBody>
          <a:bodyPr>
            <a:normAutofit/>
          </a:bodyPr>
          <a:lstStyle/>
          <a:p>
            <a:r>
              <a:rPr lang="en-US" sz="2000" dirty="0">
                <a:solidFill>
                  <a:srgbClr val="FFFFFF"/>
                </a:solidFill>
              </a:rPr>
              <a:t>Questions OR Comments?</a:t>
            </a:r>
          </a:p>
          <a:p>
            <a:endParaRPr lang="en-US" sz="2000" dirty="0">
              <a:solidFill>
                <a:srgbClr val="FFFFFF"/>
              </a:solidFill>
            </a:endParaRPr>
          </a:p>
          <a:p>
            <a:r>
              <a:rPr lang="en-US" sz="2000" dirty="0">
                <a:solidFill>
                  <a:srgbClr val="FFFFFF"/>
                </a:solidFill>
              </a:rPr>
              <a:t>Slack channel: section2-course-documents</a:t>
            </a:r>
          </a:p>
          <a:p>
            <a:r>
              <a:rPr lang="en-US" sz="2000" dirty="0">
                <a:solidFill>
                  <a:srgbClr val="FFFFFF"/>
                </a:solidFill>
              </a:rPr>
              <a:t>Email: </a:t>
            </a:r>
            <a:r>
              <a:rPr lang="en-CA" sz="2000" u="sng" dirty="0">
                <a:solidFill>
                  <a:schemeClr val="bg1"/>
                </a:solidFill>
                <a:effectLst/>
                <a:latin typeface="Calibri" panose="020F0502020204030204" pitchFamily="34" charset="0"/>
                <a:ea typeface="SimSun" panose="02010600030101010101" pitchFamily="2" charset="-122"/>
                <a:hlinkClick r:id="rId3">
                  <a:extLst>
                    <a:ext uri="{A12FA001-AC4F-418D-AE19-62706E023703}">
                      <ahyp:hlinkClr xmlns:ahyp="http://schemas.microsoft.com/office/drawing/2018/hyperlinkcolor" val="tx"/>
                    </a:ext>
                  </a:extLst>
                </a:hlinkClick>
              </a:rPr>
              <a:t>qing.li2@uclagary.ca</a:t>
            </a:r>
            <a:endParaRPr lang="en-CA" sz="2000" u="sng" dirty="0">
              <a:solidFill>
                <a:schemeClr val="bg1"/>
              </a:solidFill>
              <a:effectLst/>
              <a:latin typeface="Calibri" panose="020F0502020204030204" pitchFamily="34" charset="0"/>
              <a:ea typeface="SimSun" panose="02010600030101010101" pitchFamily="2" charset="-122"/>
            </a:endParaRPr>
          </a:p>
          <a:p>
            <a:endParaRPr lang="en-US" sz="2000" dirty="0">
              <a:solidFill>
                <a:srgbClr val="FFFFFF"/>
              </a:solidFill>
            </a:endParaRPr>
          </a:p>
          <a:p>
            <a:pPr marL="457200" lvl="1" indent="0">
              <a:buNone/>
            </a:pPr>
            <a:r>
              <a:rPr lang="en-US" sz="1600" dirty="0">
                <a:solidFill>
                  <a:srgbClr val="FFFFFF"/>
                </a:solidFill>
              </a:rPr>
              <a:t>  </a:t>
            </a:r>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a:solidFill>
                  <a:srgbClr val="FFFFFF"/>
                </a:solidFill>
              </a:rPr>
              <a:pPr>
                <a:spcAft>
                  <a:spcPts val="600"/>
                </a:spcAft>
              </a:pPr>
              <a:t>40</a:t>
            </a:fld>
            <a:endParaRPr lang="en-US">
              <a:solidFill>
                <a:srgbClr val="FFFFFF"/>
              </a:solidFill>
            </a:endParaRPr>
          </a:p>
        </p:txBody>
      </p:sp>
    </p:spTree>
    <p:extLst>
      <p:ext uri="{BB962C8B-B14F-4D97-AF65-F5344CB8AC3E}">
        <p14:creationId xmlns:p14="http://schemas.microsoft.com/office/powerpoint/2010/main" val="75545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747618" y="2951993"/>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dirty="0">
                <a:solidFill>
                  <a:srgbClr val="FFFFFF"/>
                </a:solidFill>
                <a:latin typeface="LMRoman17-Regular"/>
              </a:rPr>
              <a:t>Lecture 2</a:t>
            </a:r>
            <a:r>
              <a:rPr lang="en-US" sz="4800" b="0" i="0" u="none" strike="noStrike" baseline="0" dirty="0">
                <a:solidFill>
                  <a:srgbClr val="FFFFFF"/>
                </a:solidFill>
                <a:latin typeface="LMRoman17-Regular"/>
              </a:rPr>
              <a:t>: </a:t>
            </a:r>
            <a:r>
              <a:rPr lang="en-US" sz="4800" dirty="0">
                <a:solidFill>
                  <a:srgbClr val="FFFFFF"/>
                </a:solidFill>
                <a:latin typeface="LMRoman17-Regular"/>
              </a:rPr>
              <a:t>Multiple Linear Regression </a:t>
            </a:r>
            <a:r>
              <a:rPr lang="en-CA" sz="4800" dirty="0">
                <a:solidFill>
                  <a:srgbClr val="FFFFFF"/>
                </a:solidFill>
                <a:latin typeface="LMRoman17-Regular"/>
              </a:rPr>
              <a:t>Interaction effects, quantitative and qualitative variables</a:t>
            </a:r>
            <a:endParaRPr lang="en-US" sz="4800" dirty="0">
              <a:solidFill>
                <a:srgbClr val="FFFFFF"/>
              </a:solidFill>
              <a:latin typeface="LMRoman17-Regular"/>
            </a:endParaRP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BF2E2D1-4607-E8AD-9B57-BFE1A5F822BE}"/>
              </a:ext>
            </a:extLst>
          </p:cNvPr>
          <p:cNvSpPr>
            <a:spLocks noGrp="1"/>
          </p:cNvSpPr>
          <p:nvPr>
            <p:ph type="sldNum" sz="quarter" idx="12"/>
          </p:nvPr>
        </p:nvSpPr>
        <p:spPr/>
        <p:txBody>
          <a:bodyPr/>
          <a:lstStyle/>
          <a:p>
            <a:fld id="{998FC6E2-3800-4EB0-A18D-3856D6660061}" type="slidenum">
              <a:rPr lang="en-US" smtClean="0"/>
              <a:t>6</a:t>
            </a:fld>
            <a:endParaRPr lang="en-US" dirty="0"/>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75F1-1A7B-AFAD-613C-CE1E1D67C180}"/>
              </a:ext>
            </a:extLst>
          </p:cNvPr>
          <p:cNvSpPr>
            <a:spLocks noGrp="1"/>
          </p:cNvSpPr>
          <p:nvPr>
            <p:ph type="title"/>
          </p:nvPr>
        </p:nvSpPr>
        <p:spPr/>
        <p:txBody>
          <a:bodyPr/>
          <a:lstStyle/>
          <a:p>
            <a:r>
              <a:rPr lang="en-US" dirty="0"/>
              <a:t>Quick recap of lecture 1</a:t>
            </a:r>
          </a:p>
        </p:txBody>
      </p:sp>
      <p:pic>
        <p:nvPicPr>
          <p:cNvPr id="4" name="Picture 3" descr="Shape&#10;&#10;Description automatically generated with medium confidence">
            <a:extLst>
              <a:ext uri="{FF2B5EF4-FFF2-40B4-BE49-F238E27FC236}">
                <a16:creationId xmlns:a16="http://schemas.microsoft.com/office/drawing/2014/main" id="{48AC45D4-BE18-D9FF-2935-79187A18B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5A682-FBDF-8111-F9E2-11C68B7E3250}"/>
                  </a:ext>
                </a:extLst>
              </p:cNvPr>
              <p:cNvSpPr>
                <a:spLocks noGrp="1"/>
              </p:cNvSpPr>
              <p:nvPr>
                <p:ph idx="1"/>
              </p:nvPr>
            </p:nvSpPr>
            <p:spPr>
              <a:xfrm>
                <a:off x="838200" y="1825625"/>
                <a:ext cx="10515600" cy="4667250"/>
              </a:xfrm>
            </p:spPr>
            <p:txBody>
              <a:bodyPr>
                <a:normAutofit lnSpcReduction="10000"/>
              </a:bodyPr>
              <a:lstStyle/>
              <a:p>
                <a:r>
                  <a:rPr lang="en-US" sz="1800" dirty="0"/>
                  <a:t>Statistics: </a:t>
                </a:r>
              </a:p>
              <a:p>
                <a:pPr lvl="1"/>
                <a:r>
                  <a:rPr lang="en-US" sz="1800" dirty="0"/>
                  <a:t>General linear model </a:t>
                </a:r>
                <a14:m>
                  <m:oMath xmlns:m="http://schemas.openxmlformats.org/officeDocument/2006/math">
                    <m:r>
                      <a:rPr lang="en-US" sz="1800">
                        <a:latin typeface="Cambria Math" panose="02040503050406030204" pitchFamily="18" charset="0"/>
                      </a:rPr>
                      <m:t>𝑔</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 </m:t>
                    </m:r>
                    <m:r>
                      <a:rPr lang="en-US" sz="1800">
                        <a:latin typeface="Cambria Math" panose="02040503050406030204" pitchFamily="18" charset="0"/>
                      </a:rPr>
                      <m:t>𝜀</m:t>
                    </m:r>
                    <m:r>
                      <a:rPr lang="en-US" sz="1800">
                        <a:latin typeface="Cambria Math" panose="02040503050406030204" pitchFamily="18" charset="0"/>
                      </a:rPr>
                      <m:t>,  </m:t>
                    </m:r>
                    <m:r>
                      <m:rPr>
                        <m:sty m:val="p"/>
                      </m:rPr>
                      <a:rPr lang="en-US" sz="1800">
                        <a:latin typeface="Cambria Math" panose="02040503050406030204" pitchFamily="18" charset="0"/>
                      </a:rPr>
                      <m:t>g</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oMath>
                </a14:m>
                <a:endParaRPr lang="en-US" sz="1800" dirty="0"/>
              </a:p>
              <a:p>
                <a:pPr lvl="1"/>
                <a:r>
                  <a:rPr lang="en-US" sz="1800" dirty="0"/>
                  <a:t>Generalized linear model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panose="02040503050406030204" pitchFamily="18" charset="0"/>
                          </a:rPr>
                          <m:t>g</m:t>
                        </m:r>
                        <m:r>
                          <a:rPr lang="en-US" sz="1800">
                            <a:latin typeface="Cambria Math" panose="02040503050406030204" pitchFamily="18" charset="0"/>
                          </a:rPr>
                          <m:t>(</m:t>
                        </m:r>
                        <m:r>
                          <a:rPr lang="en-US" sz="1800">
                            <a:latin typeface="Cambria Math" panose="02040503050406030204" pitchFamily="18" charset="0"/>
                          </a:rPr>
                          <m:t>𝑦</m:t>
                        </m:r>
                      </m:e>
                      <m:sub>
                        <m:r>
                          <a:rPr lang="en-US" sz="1800">
                            <a:latin typeface="Cambria Math" panose="02040503050406030204" pitchFamily="18" charset="0"/>
                          </a:rPr>
                          <m:t>𝑖</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 </m:t>
                    </m:r>
                    <m:r>
                      <a:rPr lang="en-US" sz="1800">
                        <a:latin typeface="Cambria Math" panose="02040503050406030204" pitchFamily="18" charset="0"/>
                      </a:rPr>
                      <m:t>𝜀</m:t>
                    </m:r>
                    <m:r>
                      <a:rPr lang="en-US" sz="1800">
                        <a:latin typeface="Cambria Math" panose="02040503050406030204" pitchFamily="18" charset="0"/>
                      </a:rPr>
                      <m:t>,  </m:t>
                    </m:r>
                    <m:r>
                      <m:rPr>
                        <m:sty m:val="p"/>
                      </m:rPr>
                      <a:rPr lang="en-US" sz="1800">
                        <a:latin typeface="Cambria Math" panose="02040503050406030204" pitchFamily="18" charset="0"/>
                      </a:rPr>
                      <m:t>g</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ln</m:t>
                        </m:r>
                        <m:r>
                          <a:rPr lang="en-US" sz="1800">
                            <a:latin typeface="Cambria Math" panose="02040503050406030204" pitchFamily="18" charset="0"/>
                          </a:rPr>
                          <m:t>(</m:t>
                        </m:r>
                        <m:r>
                          <a:rPr lang="en-US" sz="1800">
                            <a:latin typeface="Cambria Math" panose="02040503050406030204" pitchFamily="18" charset="0"/>
                          </a:rPr>
                          <m:t>𝑦</m:t>
                        </m:r>
                      </m:e>
                      <m:sub>
                        <m:r>
                          <a:rPr lang="en-US" sz="1800">
                            <a:latin typeface="Cambria Math" panose="02040503050406030204" pitchFamily="18" charset="0"/>
                          </a:rPr>
                          <m:t>𝑖</m:t>
                        </m:r>
                      </m:sub>
                    </m:sSub>
                    <m:r>
                      <a:rPr lang="en-US" sz="1800">
                        <a:latin typeface="Cambria Math" panose="02040503050406030204" pitchFamily="18" charset="0"/>
                      </a:rPr>
                      <m:t>)</m:t>
                    </m:r>
                    <m:r>
                      <a:rPr lang="en-US" sz="1800" b="0" i="0" smtClean="0">
                        <a:latin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g</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e>
                    </m:d>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𝑙𝑜𝑔𝑖𝑡</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r>
                      <a:rPr lang="en-US" sz="1800" i="1">
                        <a:latin typeface="Cambria Math" panose="02040503050406030204" pitchFamily="18" charset="0"/>
                      </a:rPr>
                      <m:t>)=</m:t>
                    </m:r>
                    <m:r>
                      <m:rPr>
                        <m:sty m:val="p"/>
                      </m:rPr>
                      <a:rPr lang="en-US" sz="1800">
                        <a:latin typeface="Cambria Math" panose="02040503050406030204" pitchFamily="18" charset="0"/>
                      </a:rPr>
                      <m:t>ln</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𝑝</m:t>
                        </m:r>
                      </m:num>
                      <m:den>
                        <m:r>
                          <a:rPr lang="en-US" sz="1800" i="1">
                            <a:latin typeface="Cambria Math" panose="02040503050406030204" pitchFamily="18" charset="0"/>
                          </a:rPr>
                          <m:t>1−</m:t>
                        </m:r>
                        <m:r>
                          <a:rPr lang="en-US" sz="1800" i="1">
                            <a:latin typeface="Cambria Math" panose="02040503050406030204" pitchFamily="18" charset="0"/>
                          </a:rPr>
                          <m:t>𝑝</m:t>
                        </m:r>
                      </m:den>
                    </m:f>
                    <m:r>
                      <a:rPr lang="en-US" sz="1800" i="1">
                        <a:latin typeface="Cambria Math" panose="02040503050406030204" pitchFamily="18" charset="0"/>
                      </a:rPr>
                      <m:t>)</m:t>
                    </m:r>
                  </m:oMath>
                </a14:m>
                <a:endParaRPr lang="en-US" sz="1800" dirty="0"/>
              </a:p>
              <a:p>
                <a:pPr lvl="1"/>
                <a:r>
                  <a:rPr lang="en-US" sz="1800" dirty="0"/>
                  <a:t>Least square method to estimate parameters</a:t>
                </a:r>
              </a:p>
              <a:p>
                <a:pPr lvl="1"/>
                <a:endParaRPr lang="en-US" sz="1800" dirty="0"/>
              </a:p>
              <a:p>
                <a:pPr lvl="1"/>
                <a:endParaRPr lang="en-US" sz="1800" dirty="0"/>
              </a:p>
              <a:p>
                <a:pPr lvl="1"/>
                <a:endParaRPr lang="en-US" sz="1800" dirty="0"/>
              </a:p>
              <a:p>
                <a:pPr lvl="1"/>
                <a:r>
                  <a:rPr lang="en-US" sz="1800" dirty="0"/>
                  <a:t>Model utility (different null hypothesis H0)</a:t>
                </a:r>
              </a:p>
              <a:p>
                <a:pPr lvl="2"/>
                <a:r>
                  <a:rPr lang="en-US" sz="1400" dirty="0"/>
                  <a:t>F-test : full VS null</a:t>
                </a:r>
              </a:p>
              <a:p>
                <a:pPr lvl="2"/>
                <a:r>
                  <a:rPr lang="en-US" sz="1400" dirty="0"/>
                  <a:t>Partial F-test: full VS reduced</a:t>
                </a:r>
              </a:p>
              <a:p>
                <a:pPr lvl="2"/>
                <a:r>
                  <a:rPr lang="en-US" sz="1400" dirty="0"/>
                  <a:t>t-test: individual predictor</a:t>
                </a:r>
              </a:p>
              <a:p>
                <a:pPr lvl="1"/>
                <a:r>
                  <a:rPr lang="en-US" sz="1800" dirty="0"/>
                  <a:t>Model goodness of fit: </a:t>
                </a:r>
                <a14:m>
                  <m:oMath xmlns:m="http://schemas.openxmlformats.org/officeDocument/2006/math">
                    <m:sSup>
                      <m:sSupPr>
                        <m:ctrlPr>
                          <a:rPr lang="en-US" sz="1800" i="1">
                            <a:latin typeface="Cambria Math" panose="02040503050406030204" pitchFamily="18" charset="0"/>
                          </a:rPr>
                        </m:ctrlPr>
                      </m:sSupPr>
                      <m:e>
                        <m:r>
                          <a:rPr lang="en-US" sz="1800" b="0" i="1">
                            <a:latin typeface="Cambria Math" panose="02040503050406030204" pitchFamily="18" charset="0"/>
                          </a:rPr>
                          <m:t>𝑅</m:t>
                        </m:r>
                      </m:e>
                      <m:sup>
                        <m:r>
                          <a:rPr lang="en-US" sz="1800" b="0" i="1">
                            <a:latin typeface="Cambria Math" panose="02040503050406030204" pitchFamily="18" charset="0"/>
                          </a:rPr>
                          <m:t>2</m:t>
                        </m:r>
                      </m:sup>
                    </m:sSup>
                    <m:r>
                      <a:rPr lang="en-US" sz="1800" b="0" i="1">
                        <a:latin typeface="Cambria Math" panose="02040503050406030204" pitchFamily="18" charset="0"/>
                      </a:rPr>
                      <m:t>, </m:t>
                    </m:r>
                    <m:sSubSup>
                      <m:sSubSupPr>
                        <m:ctrlPr>
                          <a:rPr lang="en-US" sz="1800" b="0" i="1">
                            <a:latin typeface="Cambria Math" panose="02040503050406030204" pitchFamily="18" charset="0"/>
                          </a:rPr>
                        </m:ctrlPr>
                      </m:sSubSupPr>
                      <m:e>
                        <m:r>
                          <a:rPr lang="en-US" sz="1800" b="0" i="1">
                            <a:latin typeface="Cambria Math" panose="02040503050406030204" pitchFamily="18" charset="0"/>
                          </a:rPr>
                          <m:t>𝑅</m:t>
                        </m:r>
                      </m:e>
                      <m:sub>
                        <m:r>
                          <a:rPr lang="en-US" sz="1800" b="0" i="1">
                            <a:latin typeface="Cambria Math" panose="02040503050406030204" pitchFamily="18" charset="0"/>
                          </a:rPr>
                          <m:t>𝑎𝑑𝑗</m:t>
                        </m:r>
                      </m:sub>
                      <m:sup>
                        <m:r>
                          <a:rPr lang="en-US" sz="1800" b="0" i="1">
                            <a:latin typeface="Cambria Math" panose="02040503050406030204" pitchFamily="18" charset="0"/>
                          </a:rPr>
                          <m:t>2</m:t>
                        </m:r>
                      </m:sup>
                    </m:sSubSup>
                    <m:r>
                      <a:rPr lang="en-US" sz="1800" b="0" i="1">
                        <a:latin typeface="Cambria Math" panose="02040503050406030204" pitchFamily="18" charset="0"/>
                      </a:rPr>
                      <m:t>, </m:t>
                    </m:r>
                    <m:r>
                      <a:rPr lang="en-US" sz="1800" b="0" i="1">
                        <a:latin typeface="Cambria Math" panose="02040503050406030204" pitchFamily="18" charset="0"/>
                      </a:rPr>
                      <m:t>𝑀𝑆𝐸</m:t>
                    </m:r>
                  </m:oMath>
                </a14:m>
                <a:endParaRPr lang="en-US" sz="1800" dirty="0"/>
              </a:p>
              <a:p>
                <a:pPr lvl="1"/>
                <a:r>
                  <a:rPr lang="en-US" sz="1800" dirty="0"/>
                  <a:t>Model prediction</a:t>
                </a:r>
              </a:p>
              <a:p>
                <a:r>
                  <a:rPr lang="en-US" sz="1800" dirty="0"/>
                  <a:t>Code:</a:t>
                </a:r>
              </a:p>
              <a:p>
                <a:pPr lvl="1"/>
                <a:r>
                  <a:rPr lang="en-US" sz="1800" dirty="0" err="1"/>
                  <a:t>lm</a:t>
                </a:r>
                <a:r>
                  <a:rPr lang="en-US" sz="1800" dirty="0"/>
                  <a:t>(); </a:t>
                </a:r>
                <a:r>
                  <a:rPr lang="en-US" sz="1800" dirty="0" err="1"/>
                  <a:t>glm</a:t>
                </a:r>
                <a:r>
                  <a:rPr lang="en-US" sz="1800" dirty="0"/>
                  <a:t>(); summary(); coefficients(); </a:t>
                </a:r>
                <a:r>
                  <a:rPr lang="en-US" sz="1800" dirty="0" err="1"/>
                  <a:t>confint</a:t>
                </a:r>
                <a:r>
                  <a:rPr lang="en-US" sz="1800" dirty="0"/>
                  <a:t>(); </a:t>
                </a:r>
                <a:r>
                  <a:rPr lang="en-US" sz="1800" dirty="0" err="1"/>
                  <a:t>anova</a:t>
                </a:r>
                <a:r>
                  <a:rPr lang="en-US" sz="1800" dirty="0"/>
                  <a:t>(); predict(); </a:t>
                </a:r>
              </a:p>
            </p:txBody>
          </p:sp>
        </mc:Choice>
        <mc:Fallback xmlns="">
          <p:sp>
            <p:nvSpPr>
              <p:cNvPr id="3" name="Content Placeholder 2">
                <a:extLst>
                  <a:ext uri="{FF2B5EF4-FFF2-40B4-BE49-F238E27FC236}">
                    <a16:creationId xmlns:a16="http://schemas.microsoft.com/office/drawing/2014/main" id="{A7F5A682-FBDF-8111-F9E2-11C68B7E3250}"/>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4"/>
                <a:stretch>
                  <a:fillRect l="-406" t="-169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691491E-2443-C803-F34A-D2A0902EF3D5}"/>
              </a:ext>
            </a:extLst>
          </p:cNvPr>
          <p:cNvSpPr>
            <a:spLocks noGrp="1"/>
          </p:cNvSpPr>
          <p:nvPr>
            <p:ph type="sldNum" sz="quarter" idx="12"/>
          </p:nvPr>
        </p:nvSpPr>
        <p:spPr/>
        <p:txBody>
          <a:bodyPr/>
          <a:lstStyle/>
          <a:p>
            <a:fld id="{998FC6E2-3800-4EB0-A18D-3856D6660061}" type="slidenum">
              <a:rPr lang="en-US" smtClean="0"/>
              <a:t>7</a:t>
            </a:fld>
            <a:endParaRPr lang="en-US"/>
          </a:p>
        </p:txBody>
      </p:sp>
      <p:pic>
        <p:nvPicPr>
          <p:cNvPr id="9" name="Picture 8">
            <a:extLst>
              <a:ext uri="{FF2B5EF4-FFF2-40B4-BE49-F238E27FC236}">
                <a16:creationId xmlns:a16="http://schemas.microsoft.com/office/drawing/2014/main" id="{75238388-A766-D0C4-094C-B937499C422C}"/>
              </a:ext>
            </a:extLst>
          </p:cNvPr>
          <p:cNvPicPr>
            <a:picLocks noChangeAspect="1"/>
          </p:cNvPicPr>
          <p:nvPr/>
        </p:nvPicPr>
        <p:blipFill>
          <a:blip r:embed="rId5"/>
          <a:stretch>
            <a:fillRect/>
          </a:stretch>
        </p:blipFill>
        <p:spPr>
          <a:xfrm>
            <a:off x="1593086" y="3115105"/>
            <a:ext cx="6793677" cy="743019"/>
          </a:xfrm>
          <a:prstGeom prst="rect">
            <a:avLst/>
          </a:prstGeom>
        </p:spPr>
      </p:pic>
      <p:pic>
        <p:nvPicPr>
          <p:cNvPr id="11" name="Picture 10">
            <a:extLst>
              <a:ext uri="{FF2B5EF4-FFF2-40B4-BE49-F238E27FC236}">
                <a16:creationId xmlns:a16="http://schemas.microsoft.com/office/drawing/2014/main" id="{E6738721-959C-613F-E086-02156A664302}"/>
              </a:ext>
            </a:extLst>
          </p:cNvPr>
          <p:cNvPicPr>
            <a:picLocks noChangeAspect="1"/>
          </p:cNvPicPr>
          <p:nvPr/>
        </p:nvPicPr>
        <p:blipFill>
          <a:blip r:embed="rId6"/>
          <a:stretch>
            <a:fillRect/>
          </a:stretch>
        </p:blipFill>
        <p:spPr>
          <a:xfrm>
            <a:off x="8755635" y="5503210"/>
            <a:ext cx="3215781" cy="1218265"/>
          </a:xfrm>
          <a:prstGeom prst="rect">
            <a:avLst/>
          </a:prstGeom>
        </p:spPr>
      </p:pic>
      <p:pic>
        <p:nvPicPr>
          <p:cNvPr id="12" name="Picture 2" descr="Linear Regression Explained with Python Examples - Data Analytics">
            <a:extLst>
              <a:ext uri="{FF2B5EF4-FFF2-40B4-BE49-F238E27FC236}">
                <a16:creationId xmlns:a16="http://schemas.microsoft.com/office/drawing/2014/main" id="{C0BD3F52-C85B-0E61-801C-F5381237E4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30" b="6585"/>
          <a:stretch/>
        </p:blipFill>
        <p:spPr bwMode="auto">
          <a:xfrm>
            <a:off x="8610600" y="2770252"/>
            <a:ext cx="3329415" cy="2327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3F5E72-AC47-A3B5-80E8-2CC72817385D}"/>
                  </a:ext>
                </a:extLst>
              </p:cNvPr>
              <p:cNvSpPr txBox="1"/>
              <p:nvPr/>
            </p:nvSpPr>
            <p:spPr>
              <a:xfrm>
                <a:off x="4427173" y="4222458"/>
                <a:ext cx="2692788" cy="738664"/>
              </a:xfrm>
              <a:prstGeom prst="rect">
                <a:avLst/>
              </a:prstGeom>
              <a:noFill/>
            </p:spPr>
            <p:txBody>
              <a:bodyPr wrap="none" rtlCol="0">
                <a:spAutoFit/>
              </a:bodyPr>
              <a:lstStyle/>
              <a:p>
                <a:r>
                  <a:rPr lang="en-US" sz="1400" dirty="0"/>
                  <a:t>H0: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3</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4</m:t>
                        </m:r>
                      </m:sub>
                    </m:sSub>
                    <m:r>
                      <a:rPr lang="en-US" sz="1400" i="1">
                        <a:latin typeface="Cambria Math" panose="02040503050406030204" pitchFamily="18" charset="0"/>
                      </a:rPr>
                      <m:t>=</m:t>
                    </m:r>
                    <m:r>
                      <a:rPr lang="en-US" sz="1400" b="0" i="1" smtClean="0">
                        <a:latin typeface="Cambria Math" panose="02040503050406030204" pitchFamily="18" charset="0"/>
                      </a:rPr>
                      <m:t>0</m:t>
                    </m:r>
                  </m:oMath>
                </a14:m>
                <a:endParaRPr lang="en-US" sz="1400" dirty="0"/>
              </a:p>
              <a:p>
                <a:r>
                  <a:rPr lang="en-US" sz="1400" dirty="0"/>
                  <a:t>H0: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rPr>
                      <m:t>=</m:t>
                    </m:r>
                    <m:r>
                      <a:rPr lang="en-US" sz="1400" b="0" i="1"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and</m:t>
                    </m:r>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3</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4</m:t>
                        </m:r>
                      </m:sub>
                    </m:sSub>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rPr>
                      <m:t>0</m:t>
                    </m:r>
                  </m:oMath>
                </a14:m>
                <a:endParaRPr lang="en-US" sz="1400" dirty="0"/>
              </a:p>
              <a:p>
                <a:r>
                  <a:rPr lang="en-US" sz="1400" dirty="0"/>
                  <a:t>H0: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=0</m:t>
                    </m:r>
                  </m:oMath>
                </a14:m>
                <a:endParaRPr lang="en-US" sz="1400" dirty="0"/>
              </a:p>
            </p:txBody>
          </p:sp>
        </mc:Choice>
        <mc:Fallback xmlns="">
          <p:sp>
            <p:nvSpPr>
              <p:cNvPr id="14" name="TextBox 13">
                <a:extLst>
                  <a:ext uri="{FF2B5EF4-FFF2-40B4-BE49-F238E27FC236}">
                    <a16:creationId xmlns:a16="http://schemas.microsoft.com/office/drawing/2014/main" id="{FC3F5E72-AC47-A3B5-80E8-2CC72817385D}"/>
                  </a:ext>
                </a:extLst>
              </p:cNvPr>
              <p:cNvSpPr txBox="1">
                <a:spLocks noRot="1" noChangeAspect="1" noMove="1" noResize="1" noEditPoints="1" noAdjustHandles="1" noChangeArrowheads="1" noChangeShapeType="1" noTextEdit="1"/>
              </p:cNvSpPr>
              <p:nvPr/>
            </p:nvSpPr>
            <p:spPr>
              <a:xfrm>
                <a:off x="4427173" y="4222458"/>
                <a:ext cx="2692788" cy="738664"/>
              </a:xfrm>
              <a:prstGeom prst="rect">
                <a:avLst/>
              </a:prstGeom>
              <a:blipFill>
                <a:blip r:embed="rId8"/>
                <a:stretch>
                  <a:fillRect l="-679" t="-1653" b="-743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BDEECC4-D679-03B2-2676-992DCE76A20D}"/>
              </a:ext>
            </a:extLst>
          </p:cNvPr>
          <p:cNvSpPr txBox="1"/>
          <p:nvPr/>
        </p:nvSpPr>
        <p:spPr>
          <a:xfrm>
            <a:off x="3643313" y="1443770"/>
            <a:ext cx="3283528" cy="369332"/>
          </a:xfrm>
          <a:prstGeom prst="rect">
            <a:avLst/>
          </a:prstGeom>
          <a:noFill/>
        </p:spPr>
        <p:txBody>
          <a:bodyPr wrap="none" rtlCol="0">
            <a:spAutoFit/>
          </a:bodyPr>
          <a:lstStyle/>
          <a:p>
            <a:r>
              <a:rPr lang="en-US" dirty="0"/>
              <a:t>response, coefficients, predictors</a:t>
            </a:r>
          </a:p>
        </p:txBody>
      </p:sp>
      <p:cxnSp>
        <p:nvCxnSpPr>
          <p:cNvPr id="17" name="Straight Arrow Connector 16">
            <a:extLst>
              <a:ext uri="{FF2B5EF4-FFF2-40B4-BE49-F238E27FC236}">
                <a16:creationId xmlns:a16="http://schemas.microsoft.com/office/drawing/2014/main" id="{C03009DA-64E9-B06E-A8EA-154E0D86773A}"/>
              </a:ext>
            </a:extLst>
          </p:cNvPr>
          <p:cNvCxnSpPr/>
          <p:nvPr/>
        </p:nvCxnSpPr>
        <p:spPr>
          <a:xfrm flipH="1">
            <a:off x="3943350" y="1812105"/>
            <a:ext cx="128588"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9A79DB6-DFF2-BAA0-1D8A-E2C7686F0763}"/>
              </a:ext>
            </a:extLst>
          </p:cNvPr>
          <p:cNvCxnSpPr/>
          <p:nvPr/>
        </p:nvCxnSpPr>
        <p:spPr>
          <a:xfrm flipH="1">
            <a:off x="4610100" y="1836565"/>
            <a:ext cx="128588"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15CE80-4BCD-FD0F-1C02-F0929F5F48BC}"/>
              </a:ext>
            </a:extLst>
          </p:cNvPr>
          <p:cNvCxnSpPr>
            <a:cxnSpLocks/>
          </p:cNvCxnSpPr>
          <p:nvPr/>
        </p:nvCxnSpPr>
        <p:spPr>
          <a:xfrm>
            <a:off x="5081589" y="1854969"/>
            <a:ext cx="0"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A07241-E94D-1CB7-4073-DADE020DFE2B}"/>
              </a:ext>
            </a:extLst>
          </p:cNvPr>
          <p:cNvCxnSpPr>
            <a:cxnSpLocks/>
          </p:cNvCxnSpPr>
          <p:nvPr/>
        </p:nvCxnSpPr>
        <p:spPr>
          <a:xfrm>
            <a:off x="5762626" y="1842462"/>
            <a:ext cx="55817"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815DC9-2DCA-B6B1-A9C6-47A5E15EB45A}"/>
              </a:ext>
            </a:extLst>
          </p:cNvPr>
          <p:cNvCxnSpPr>
            <a:cxnSpLocks/>
          </p:cNvCxnSpPr>
          <p:nvPr/>
        </p:nvCxnSpPr>
        <p:spPr>
          <a:xfrm flipH="1">
            <a:off x="6022625" y="1779268"/>
            <a:ext cx="218781" cy="3500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3836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CD350-262E-4A7C-9130-FE57E6227CB8}"/>
              </a:ext>
            </a:extLst>
          </p:cNvPr>
          <p:cNvSpPr>
            <a:spLocks noGrp="1"/>
          </p:cNvSpPr>
          <p:nvPr>
            <p:ph type="title"/>
          </p:nvPr>
        </p:nvSpPr>
        <p:spPr>
          <a:xfrm>
            <a:off x="597040" y="363537"/>
            <a:ext cx="10515600" cy="1325563"/>
          </a:xfrm>
        </p:spPr>
        <p:txBody>
          <a:bodyPr>
            <a:normAutofit fontScale="90000"/>
          </a:bodyPr>
          <a:lstStyle/>
          <a:p>
            <a:br>
              <a:rPr lang="en-CA" dirty="0"/>
            </a:br>
            <a:br>
              <a:rPr lang="en-CA" dirty="0"/>
            </a:br>
            <a:br>
              <a:rPr lang="en-CA" dirty="0"/>
            </a:br>
            <a:r>
              <a:rPr lang="en-CA" sz="4000" dirty="0">
                <a:solidFill>
                  <a:srgbClr val="0070C0"/>
                </a:solidFill>
              </a:rPr>
              <a:t>An Interaction Model with Quantitative Predictors </a:t>
            </a:r>
            <a:br>
              <a:rPr lang="en-CA" dirty="0"/>
            </a:br>
            <a:br>
              <a:rPr lang="en-CA" dirty="0"/>
            </a:br>
            <a:r>
              <a:rPr lang="en-CA" dirty="0"/>
              <a:t> </a:t>
            </a:r>
            <a:br>
              <a:rPr lang="en-CA" dirty="0"/>
            </a:br>
            <a:endParaRPr lang="en-CA" b="1" dirty="0">
              <a:solidFill>
                <a:schemeClr val="accent1"/>
              </a:solidFill>
            </a:endParaRPr>
          </a:p>
        </p:txBody>
      </p:sp>
      <p:sp>
        <p:nvSpPr>
          <p:cNvPr id="5" name="Content Placeholder 4">
            <a:extLst>
              <a:ext uri="{FF2B5EF4-FFF2-40B4-BE49-F238E27FC236}">
                <a16:creationId xmlns:a16="http://schemas.microsoft.com/office/drawing/2014/main" id="{D3032900-9983-423F-9D63-A2E52828F3D7}"/>
              </a:ext>
            </a:extLst>
          </p:cNvPr>
          <p:cNvSpPr>
            <a:spLocks noGrp="1"/>
          </p:cNvSpPr>
          <p:nvPr>
            <p:ph idx="1"/>
          </p:nvPr>
        </p:nvSpPr>
        <p:spPr/>
        <p:txBody>
          <a:bodyPr>
            <a:normAutofit/>
          </a:bodyPr>
          <a:lstStyle/>
          <a:p>
            <a:r>
              <a:rPr lang="en-CA" dirty="0"/>
              <a:t>Standard linear regression model </a:t>
            </a:r>
          </a:p>
          <a:p>
            <a:pPr marL="0" indent="0">
              <a:buNone/>
            </a:pPr>
            <a:br>
              <a:rPr lang="en-CA" dirty="0"/>
            </a:br>
            <a:endParaRPr lang="en-CA" dirty="0"/>
          </a:p>
          <a:p>
            <a:pPr marL="0" indent="0">
              <a:buNone/>
            </a:pPr>
            <a:endParaRPr lang="en-CA" dirty="0"/>
          </a:p>
          <a:p>
            <a:endParaRPr lang="en-CA" dirty="0"/>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8</a:t>
            </a:fld>
            <a:endParaRPr lang="en-US">
              <a:solidFill>
                <a:srgbClr val="FFFFFF"/>
              </a:solidFill>
            </a:endParaRPr>
          </a:p>
        </p:txBody>
      </p:sp>
      <p:pic>
        <p:nvPicPr>
          <p:cNvPr id="7" name="Picture 6" descr="A picture containing text, clock&#10;&#10;Description automatically generated">
            <a:extLst>
              <a:ext uri="{FF2B5EF4-FFF2-40B4-BE49-F238E27FC236}">
                <a16:creationId xmlns:a16="http://schemas.microsoft.com/office/drawing/2014/main" id="{765C3ACF-4A1D-A94E-9444-D2B206220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700" y="2592744"/>
            <a:ext cx="3822700" cy="5588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AE6AA3-B605-A58D-21AF-307D80E68ED2}"/>
                  </a:ext>
                </a:extLst>
              </p:cNvPr>
              <p:cNvSpPr txBox="1"/>
              <p:nvPr/>
            </p:nvSpPr>
            <p:spPr>
              <a:xfrm>
                <a:off x="838200" y="3472469"/>
                <a:ext cx="10615863" cy="2677656"/>
              </a:xfrm>
              <a:prstGeom prst="rect">
                <a:avLst/>
              </a:prstGeom>
              <a:noFill/>
            </p:spPr>
            <p:txBody>
              <a:bodyPr wrap="square">
                <a:spAutoFit/>
              </a:bodyPr>
              <a:lstStyle/>
              <a:p>
                <a:pPr marL="342900" indent="-342900">
                  <a:buFont typeface="Arial" panose="020B0604020202020204" pitchFamily="34" charset="0"/>
                  <a:buChar char="•"/>
                </a:pPr>
                <a:r>
                  <a:rPr lang="en-US" sz="2400" b="0" i="0" u="none" strike="noStrike" baseline="0" dirty="0"/>
                  <a:t>According to this model, if we increase </a:t>
                </a:r>
                <a:r>
                  <a:rPr lang="en-US" sz="2400" b="0" i="1" u="none" strike="noStrike" baseline="0" dirty="0"/>
                  <a:t>X</a:t>
                </a:r>
                <a:r>
                  <a:rPr lang="en-US" sz="2400" b="0" i="0" u="none" strike="noStrike" baseline="0" dirty="0"/>
                  <a:t>1 by one unit, then </a:t>
                </a:r>
                <a:r>
                  <a:rPr lang="en-US" sz="2400" b="0" i="1" u="none" strike="noStrike" baseline="0" dirty="0"/>
                  <a:t>Y </a:t>
                </a:r>
                <a:r>
                  <a:rPr lang="en-US" sz="2400" b="0" i="0" u="none" strike="noStrike" baseline="0" dirty="0"/>
                  <a:t>will increase by an average of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ea typeface="Cambria Math" panose="02040503050406030204" pitchFamily="18" charset="0"/>
                          </a:rPr>
                          <m:t>𝛽</m:t>
                        </m:r>
                      </m:e>
                      <m:sub>
                        <m:r>
                          <a:rPr lang="en-US" sz="2400" b="0" i="1" u="none" strike="noStrike" baseline="0" smtClean="0">
                            <a:latin typeface="Cambria Math" panose="02040503050406030204" pitchFamily="18" charset="0"/>
                          </a:rPr>
                          <m:t>1</m:t>
                        </m:r>
                      </m:sub>
                    </m:sSub>
                  </m:oMath>
                </a14:m>
                <a:r>
                  <a:rPr lang="en-US" sz="2400" b="0" i="0" u="none" strike="noStrike" baseline="0" dirty="0"/>
                  <a:t> units. </a:t>
                </a:r>
              </a:p>
              <a:p>
                <a:pPr marL="342900" indent="-342900">
                  <a:buFont typeface="Arial" panose="020B0604020202020204" pitchFamily="34" charset="0"/>
                  <a:buChar char="•"/>
                </a:pPr>
                <a:r>
                  <a:rPr lang="en-US" sz="2400" b="0" i="0" u="none" strike="noStrike" baseline="0" dirty="0"/>
                  <a:t>Notice that the presence of </a:t>
                </a:r>
                <a:r>
                  <a:rPr lang="en-US" sz="2400" b="0" i="1" u="none" strike="noStrike" baseline="0" dirty="0"/>
                  <a:t>X</a:t>
                </a:r>
                <a:r>
                  <a:rPr lang="en-US" sz="2400" b="0" i="0" u="none" strike="noStrike" baseline="0" dirty="0"/>
                  <a:t>2 does not alter this statement-that is, regardless of the value of </a:t>
                </a:r>
                <a:r>
                  <a:rPr lang="en-US" sz="2400" b="0" i="1" u="none" strike="noStrike" baseline="0" dirty="0"/>
                  <a:t>X</a:t>
                </a:r>
                <a:r>
                  <a:rPr lang="en-US" sz="2400" b="0" i="0" u="none" strike="noStrike" baseline="0" dirty="0"/>
                  <a:t>2, a one-unit increase in </a:t>
                </a:r>
                <a:r>
                  <a:rPr lang="en-US" sz="2400" b="0" i="1" u="none" strike="noStrike" baseline="0" dirty="0"/>
                  <a:t>X</a:t>
                </a:r>
                <a:r>
                  <a:rPr lang="en-US" sz="2400" b="0" i="0" u="none" strike="noStrike" baseline="0" dirty="0"/>
                  <a:t>1 will lead to 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oMath>
                </a14:m>
                <a:r>
                  <a:rPr lang="en-US" sz="2400" dirty="0"/>
                  <a:t> unit increase in </a:t>
                </a:r>
                <a:r>
                  <a:rPr lang="en-US" sz="2400" b="0" i="1" u="none" strike="noStrike" baseline="0" dirty="0"/>
                  <a:t>Y </a:t>
                </a:r>
                <a:r>
                  <a:rPr lang="en-US" sz="2400" b="0" i="0" u="none" strike="noStrike" baseline="0" dirty="0"/>
                  <a:t>. </a:t>
                </a:r>
              </a:p>
              <a:p>
                <a:pPr marL="342900" indent="-342900">
                  <a:buFont typeface="Arial" panose="020B0604020202020204" pitchFamily="34" charset="0"/>
                  <a:buChar char="•"/>
                </a:pPr>
                <a:r>
                  <a:rPr lang="en-US" sz="2400" b="0" i="0" u="none" strike="noStrike" baseline="0" dirty="0"/>
                  <a:t>The above equation is also known as additive model, investigating only the main effects of predictors. It assumes that the relationship between a given predictor variable and the response is independent of the other predictor variable.</a:t>
                </a:r>
                <a:endParaRPr lang="en-US" sz="2400" dirty="0"/>
              </a:p>
            </p:txBody>
          </p:sp>
        </mc:Choice>
        <mc:Fallback xmlns="">
          <p:sp>
            <p:nvSpPr>
              <p:cNvPr id="10" name="TextBox 9">
                <a:extLst>
                  <a:ext uri="{FF2B5EF4-FFF2-40B4-BE49-F238E27FC236}">
                    <a16:creationId xmlns:a16="http://schemas.microsoft.com/office/drawing/2014/main" id="{3FAE6AA3-B605-A58D-21AF-307D80E68ED2}"/>
                  </a:ext>
                </a:extLst>
              </p:cNvPr>
              <p:cNvSpPr txBox="1">
                <a:spLocks noRot="1" noChangeAspect="1" noMove="1" noResize="1" noEditPoints="1" noAdjustHandles="1" noChangeArrowheads="1" noChangeShapeType="1" noTextEdit="1"/>
              </p:cNvSpPr>
              <p:nvPr/>
            </p:nvSpPr>
            <p:spPr>
              <a:xfrm>
                <a:off x="838200" y="3472469"/>
                <a:ext cx="10615863" cy="2677656"/>
              </a:xfrm>
              <a:prstGeom prst="rect">
                <a:avLst/>
              </a:prstGeom>
              <a:blipFill>
                <a:blip r:embed="rId4"/>
                <a:stretch>
                  <a:fillRect l="-804" t="-1822" r="-574" b="-4328"/>
                </a:stretch>
              </a:blipFill>
            </p:spPr>
            <p:txBody>
              <a:bodyPr/>
              <a:lstStyle/>
              <a:p>
                <a:r>
                  <a:rPr lang="en-US">
                    <a:noFill/>
                  </a:rPr>
                  <a:t> </a:t>
                </a:r>
              </a:p>
            </p:txBody>
          </p:sp>
        </mc:Fallback>
      </mc:AlternateContent>
      <p:pic>
        <p:nvPicPr>
          <p:cNvPr id="12" name="Picture 11" descr="Shape&#10;&#10;Description automatically generated with medium confidence">
            <a:extLst>
              <a:ext uri="{FF2B5EF4-FFF2-40B4-BE49-F238E27FC236}">
                <a16:creationId xmlns:a16="http://schemas.microsoft.com/office/drawing/2014/main" id="{EF464F41-5F62-23CE-3984-6F359DBCA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4">
            <a:extLst>
              <a:ext uri="{FF2B5EF4-FFF2-40B4-BE49-F238E27FC236}">
                <a16:creationId xmlns:a16="http://schemas.microsoft.com/office/drawing/2014/main" id="{D026472C-2C0F-E1BC-6988-29004192A1ED}"/>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8</a:t>
            </a:fld>
            <a:endParaRPr lang="en-US"/>
          </a:p>
        </p:txBody>
      </p:sp>
    </p:spTree>
    <p:extLst>
      <p:ext uri="{BB962C8B-B14F-4D97-AF65-F5344CB8AC3E}">
        <p14:creationId xmlns:p14="http://schemas.microsoft.com/office/powerpoint/2010/main" val="1931544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CD350-262E-4A7C-9130-FE57E6227CB8}"/>
              </a:ext>
            </a:extLst>
          </p:cNvPr>
          <p:cNvSpPr>
            <a:spLocks noGrp="1"/>
          </p:cNvSpPr>
          <p:nvPr>
            <p:ph type="title"/>
          </p:nvPr>
        </p:nvSpPr>
        <p:spPr>
          <a:xfrm>
            <a:off x="597040" y="363537"/>
            <a:ext cx="10515600" cy="1325563"/>
          </a:xfrm>
        </p:spPr>
        <p:txBody>
          <a:bodyPr>
            <a:normAutofit fontScale="90000"/>
          </a:bodyPr>
          <a:lstStyle/>
          <a:p>
            <a:br>
              <a:rPr lang="en-CA" dirty="0"/>
            </a:br>
            <a:br>
              <a:rPr lang="en-CA" dirty="0"/>
            </a:br>
            <a:br>
              <a:rPr lang="en-CA" dirty="0"/>
            </a:br>
            <a:r>
              <a:rPr lang="en-CA" sz="4000" dirty="0">
                <a:solidFill>
                  <a:srgbClr val="0070C0"/>
                </a:solidFill>
              </a:rPr>
              <a:t>An Interaction Model with Quantitative Predictors </a:t>
            </a:r>
            <a:br>
              <a:rPr lang="en-CA" dirty="0"/>
            </a:br>
            <a:br>
              <a:rPr lang="en-CA" dirty="0"/>
            </a:br>
            <a:r>
              <a:rPr lang="en-CA" dirty="0"/>
              <a:t> </a:t>
            </a:r>
            <a:br>
              <a:rPr lang="en-CA" dirty="0"/>
            </a:b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9</a:t>
            </a:fld>
            <a:endParaRPr lang="en-US">
              <a:solidFill>
                <a:srgbClr val="FFFFFF"/>
              </a:solidFill>
            </a:endParaRPr>
          </a:p>
        </p:txBody>
      </p:sp>
      <p:pic>
        <p:nvPicPr>
          <p:cNvPr id="6" name="Picture 5" descr="Shape&#10;&#10;Description automatically generated with medium confidence">
            <a:extLst>
              <a:ext uri="{FF2B5EF4-FFF2-40B4-BE49-F238E27FC236}">
                <a16:creationId xmlns:a16="http://schemas.microsoft.com/office/drawing/2014/main" id="{30C5EFEA-BA37-9A76-F50B-15E5A2B807C6}"/>
              </a:ext>
            </a:extLst>
          </p:cNvPr>
          <p:cNvPicPr>
            <a:picLocks noChangeAspect="1"/>
          </p:cNvPicPr>
          <p:nvPr/>
        </p:nvPicPr>
        <p:blipFill rotWithShape="1">
          <a:blip r:embed="rId3">
            <a:extLst>
              <a:ext uri="{28A0092B-C50C-407E-A947-70E740481C1C}">
                <a14:useLocalDpi xmlns:a14="http://schemas.microsoft.com/office/drawing/2010/main" val="0"/>
              </a:ext>
            </a:extLst>
          </a:blip>
          <a:srcRect r="35947" b="4471"/>
          <a:stretch/>
        </p:blipFill>
        <p:spPr>
          <a:xfrm>
            <a:off x="10646431" y="24120"/>
            <a:ext cx="1545549" cy="491696"/>
          </a:xfrm>
          <a:prstGeom prst="rect">
            <a:avLst/>
          </a:prstGeom>
        </p:spPr>
      </p:pic>
      <p:sp>
        <p:nvSpPr>
          <p:cNvPr id="9" name="Content Placeholder 8">
            <a:extLst>
              <a:ext uri="{FF2B5EF4-FFF2-40B4-BE49-F238E27FC236}">
                <a16:creationId xmlns:a16="http://schemas.microsoft.com/office/drawing/2014/main" id="{CE89BD91-FECB-305C-55C6-D49968C588C1}"/>
              </a:ext>
            </a:extLst>
          </p:cNvPr>
          <p:cNvSpPr>
            <a:spLocks noGrp="1"/>
          </p:cNvSpPr>
          <p:nvPr>
            <p:ph idx="1"/>
          </p:nvPr>
        </p:nvSpPr>
        <p:spPr>
          <a:xfrm>
            <a:off x="838200" y="1825625"/>
            <a:ext cx="10515600" cy="415062"/>
          </a:xfrm>
        </p:spPr>
        <p:txBody>
          <a:bodyPr>
            <a:normAutofit lnSpcReduction="10000"/>
          </a:bodyPr>
          <a:lstStyle/>
          <a:p>
            <a:r>
              <a:rPr lang="en-US" sz="2400" dirty="0"/>
              <a:t>Family wellness = health + wealth + wife + husband + kids</a:t>
            </a:r>
          </a:p>
        </p:txBody>
      </p:sp>
      <p:sp>
        <p:nvSpPr>
          <p:cNvPr id="12" name="TextBox 11">
            <a:extLst>
              <a:ext uri="{FF2B5EF4-FFF2-40B4-BE49-F238E27FC236}">
                <a16:creationId xmlns:a16="http://schemas.microsoft.com/office/drawing/2014/main" id="{B8DC87E7-5CE8-5480-0F0B-A222F39A0AA8}"/>
              </a:ext>
            </a:extLst>
          </p:cNvPr>
          <p:cNvSpPr txBox="1"/>
          <p:nvPr/>
        </p:nvSpPr>
        <p:spPr>
          <a:xfrm>
            <a:off x="8265590" y="1779022"/>
            <a:ext cx="2753744" cy="400110"/>
          </a:xfrm>
          <a:prstGeom prst="rect">
            <a:avLst/>
          </a:prstGeom>
          <a:noFill/>
        </p:spPr>
        <p:txBody>
          <a:bodyPr wrap="square">
            <a:spAutoFit/>
          </a:bodyPr>
          <a:lstStyle/>
          <a:p>
            <a:r>
              <a:rPr lang="en-US" sz="2000" dirty="0"/>
              <a:t>+ interactions</a:t>
            </a:r>
          </a:p>
        </p:txBody>
      </p:sp>
      <p:pic>
        <p:nvPicPr>
          <p:cNvPr id="1028" name="Picture 4" descr="happy family cartoon style design 2396545 Vector Art at Vecteezy">
            <a:extLst>
              <a:ext uri="{FF2B5EF4-FFF2-40B4-BE49-F238E27FC236}">
                <a16:creationId xmlns:a16="http://schemas.microsoft.com/office/drawing/2014/main" id="{0A369C06-5821-1020-1E41-F136ECE6F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911" y="3196735"/>
            <a:ext cx="3331028" cy="2774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Can I Get My Kids to Stop Fighting? - Focus on the Family">
            <a:extLst>
              <a:ext uri="{FF2B5EF4-FFF2-40B4-BE49-F238E27FC236}">
                <a16:creationId xmlns:a16="http://schemas.microsoft.com/office/drawing/2014/main" id="{C3860B42-A5F1-D25E-FC25-77726BECA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2528" y="3196735"/>
            <a:ext cx="5206806" cy="277425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990986DF-7BA7-DDBB-A008-F6E05D191271}"/>
              </a:ext>
            </a:extLst>
          </p:cNvPr>
          <p:cNvGrpSpPr/>
          <p:nvPr/>
        </p:nvGrpSpPr>
        <p:grpSpPr>
          <a:xfrm>
            <a:off x="7423484" y="2190237"/>
            <a:ext cx="4267387" cy="743384"/>
            <a:chOff x="7423484" y="2190237"/>
            <a:chExt cx="4267387" cy="743384"/>
          </a:xfrm>
        </p:grpSpPr>
        <p:sp>
          <p:nvSpPr>
            <p:cNvPr id="7" name="TextBox 6">
              <a:extLst>
                <a:ext uri="{FF2B5EF4-FFF2-40B4-BE49-F238E27FC236}">
                  <a16:creationId xmlns:a16="http://schemas.microsoft.com/office/drawing/2014/main" id="{A38F61BC-5D21-D4B7-D240-6EA110B6E962}"/>
                </a:ext>
              </a:extLst>
            </p:cNvPr>
            <p:cNvSpPr txBox="1"/>
            <p:nvPr/>
          </p:nvSpPr>
          <p:spPr>
            <a:xfrm>
              <a:off x="7423484" y="2287290"/>
              <a:ext cx="4267387" cy="646331"/>
            </a:xfrm>
            <a:prstGeom prst="rect">
              <a:avLst/>
            </a:prstGeom>
            <a:noFill/>
          </p:spPr>
          <p:txBody>
            <a:bodyPr wrap="none" rtlCol="0">
              <a:spAutoFit/>
            </a:bodyPr>
            <a:lstStyle/>
            <a:p>
              <a:r>
                <a:rPr lang="en-US" dirty="0"/>
                <a:t>Each predictor is known as term in statistics</a:t>
              </a:r>
            </a:p>
            <a:p>
              <a:r>
                <a:rPr lang="en-US" dirty="0"/>
                <a:t>Predictor = term = variable</a:t>
              </a:r>
            </a:p>
          </p:txBody>
        </p:sp>
        <p:cxnSp>
          <p:nvCxnSpPr>
            <p:cNvPr id="10" name="Straight Arrow Connector 9">
              <a:extLst>
                <a:ext uri="{FF2B5EF4-FFF2-40B4-BE49-F238E27FC236}">
                  <a16:creationId xmlns:a16="http://schemas.microsoft.com/office/drawing/2014/main" id="{8C910445-8DF7-EBBA-0023-6B63E25C4975}"/>
                </a:ext>
              </a:extLst>
            </p:cNvPr>
            <p:cNvCxnSpPr>
              <a:cxnSpLocks/>
            </p:cNvCxnSpPr>
            <p:nvPr/>
          </p:nvCxnSpPr>
          <p:spPr>
            <a:xfrm flipH="1" flipV="1">
              <a:off x="8049126" y="2190237"/>
              <a:ext cx="216464" cy="186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BEF6062-914A-0205-61F0-07742318AD70}"/>
                </a:ext>
              </a:extLst>
            </p:cNvPr>
            <p:cNvCxnSpPr>
              <a:cxnSpLocks/>
            </p:cNvCxnSpPr>
            <p:nvPr/>
          </p:nvCxnSpPr>
          <p:spPr>
            <a:xfrm flipV="1">
              <a:off x="8610600" y="2193333"/>
              <a:ext cx="164431" cy="187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Slide Number Placeholder 4">
            <a:extLst>
              <a:ext uri="{FF2B5EF4-FFF2-40B4-BE49-F238E27FC236}">
                <a16:creationId xmlns:a16="http://schemas.microsoft.com/office/drawing/2014/main" id="{537492AD-A73D-88EF-6D87-7788AF881FB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9</a:t>
            </a:fld>
            <a:endParaRPr lang="en-US"/>
          </a:p>
        </p:txBody>
      </p:sp>
    </p:spTree>
    <p:extLst>
      <p:ext uri="{BB962C8B-B14F-4D97-AF65-F5344CB8AC3E}">
        <p14:creationId xmlns:p14="http://schemas.microsoft.com/office/powerpoint/2010/main" val="392863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1698</TotalTime>
  <Words>5569</Words>
  <Application>Microsoft Office PowerPoint</Application>
  <PresentationFormat>Widescreen</PresentationFormat>
  <Paragraphs>447</Paragraphs>
  <Slides>40</Slides>
  <Notes>32</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inherit</vt:lpstr>
      <vt:lpstr>LMMathItalic10-Regular</vt:lpstr>
      <vt:lpstr>LMRoman10-Bold</vt:lpstr>
      <vt:lpstr>LMRoman10-Regular</vt:lpstr>
      <vt:lpstr>LMRoman17-Regular</vt:lpstr>
      <vt:lpstr>LMRoman7-Regular</vt:lpstr>
      <vt:lpstr>Meiryo</vt:lpstr>
      <vt:lpstr>Arial</vt:lpstr>
      <vt:lpstr>Arial</vt:lpstr>
      <vt:lpstr>Calibri</vt:lpstr>
      <vt:lpstr>Calibri Light</vt:lpstr>
      <vt:lpstr>Cambria Math</vt:lpstr>
      <vt:lpstr>Helvetica</vt:lpstr>
      <vt:lpstr>Roboto</vt:lpstr>
      <vt:lpstr>Source Sans Pro</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2: Multiple Linear Regression Interaction effects, quantitative and qualitative variables</vt:lpstr>
      <vt:lpstr>Quick recap of lecture 1</vt:lpstr>
      <vt:lpstr>   An Interaction Model with Quantitative Predictors     </vt:lpstr>
      <vt:lpstr>   An Interaction Model with Quantitative Predictors     </vt:lpstr>
      <vt:lpstr>   An Interaction Model with Quantitative Predictors     </vt:lpstr>
      <vt:lpstr>An example</vt:lpstr>
      <vt:lpstr>Testing for Interaction in Multiple Regression </vt:lpstr>
      <vt:lpstr>Testing for Interaction in Multiple Regression </vt:lpstr>
      <vt:lpstr>Interpreting Coefficients of Predictor Variables</vt:lpstr>
      <vt:lpstr>Interpreting Coefficients of Predictor Variables</vt:lpstr>
      <vt:lpstr>Interpreting Coefficients of Predictor Variables</vt:lpstr>
      <vt:lpstr>Interpreting Coefficients of Predictor Variables</vt:lpstr>
      <vt:lpstr>In class Practice Problem 4</vt:lpstr>
      <vt:lpstr>In class Practice Problem 4</vt:lpstr>
      <vt:lpstr>In class Practice Problem 5</vt:lpstr>
      <vt:lpstr>In class Practice Problem 5</vt:lpstr>
      <vt:lpstr>In class Practice Problem 5</vt:lpstr>
      <vt:lpstr>In class Practice Problem 5</vt:lpstr>
      <vt:lpstr>Coffee break</vt:lpstr>
      <vt:lpstr>Multiple Regression with Qualitative (Dummy) Variable Models</vt:lpstr>
      <vt:lpstr>Multiple Regression with Qualitative (Dummy) Variable Models</vt:lpstr>
      <vt:lpstr>Multiple Regression with Qualitative (Dummy) Variable Models</vt:lpstr>
      <vt:lpstr>Multiple Regression with Qualitative (Dummy) Variable Models</vt:lpstr>
      <vt:lpstr>Multiple Regression with Qualitative (Dummy) Variable Models</vt:lpstr>
      <vt:lpstr>Interpreting coefficients of predictor variable</vt:lpstr>
      <vt:lpstr>In class Practice Problem 6</vt:lpstr>
      <vt:lpstr>In class Practice Problem 6</vt:lpstr>
      <vt:lpstr>Dummy Coding with three levels </vt:lpstr>
      <vt:lpstr>Dummy Coding with three levels </vt:lpstr>
      <vt:lpstr>Interpreting coefficients of predictor variables</vt:lpstr>
      <vt:lpstr>In class Practice Problem 7</vt:lpstr>
      <vt:lpstr>In class Practice Problem 7</vt:lpstr>
      <vt:lpstr>In class Practice Problem 7</vt:lpstr>
      <vt:lpstr>Take away messages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li qing</cp:lastModifiedBy>
  <cp:revision>380</cp:revision>
  <dcterms:created xsi:type="dcterms:W3CDTF">2023-05-16T15:36:22Z</dcterms:created>
  <dcterms:modified xsi:type="dcterms:W3CDTF">2023-05-26T11:07:39Z</dcterms:modified>
</cp:coreProperties>
</file>